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38.jpg" ContentType="image/jpeg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49"/>
  </p:notesMasterIdLst>
  <p:sldIdLst>
    <p:sldId id="256" r:id="rId2"/>
    <p:sldId id="432" r:id="rId3"/>
    <p:sldId id="412" r:id="rId4"/>
    <p:sldId id="434" r:id="rId5"/>
    <p:sldId id="393" r:id="rId6"/>
    <p:sldId id="367" r:id="rId7"/>
    <p:sldId id="368" r:id="rId8"/>
    <p:sldId id="428" r:id="rId9"/>
    <p:sldId id="435" r:id="rId10"/>
    <p:sldId id="436" r:id="rId11"/>
    <p:sldId id="437" r:id="rId12"/>
    <p:sldId id="438" r:id="rId13"/>
    <p:sldId id="370" r:id="rId14"/>
    <p:sldId id="371" r:id="rId15"/>
    <p:sldId id="439" r:id="rId16"/>
    <p:sldId id="440" r:id="rId17"/>
    <p:sldId id="375" r:id="rId18"/>
    <p:sldId id="441" r:id="rId19"/>
    <p:sldId id="442" r:id="rId20"/>
    <p:sldId id="443" r:id="rId21"/>
    <p:sldId id="444" r:id="rId22"/>
    <p:sldId id="406" r:id="rId23"/>
    <p:sldId id="445" r:id="rId24"/>
    <p:sldId id="446" r:id="rId25"/>
    <p:sldId id="448" r:id="rId26"/>
    <p:sldId id="407" r:id="rId27"/>
    <p:sldId id="447" r:id="rId28"/>
    <p:sldId id="449" r:id="rId29"/>
    <p:sldId id="450" r:id="rId30"/>
    <p:sldId id="451" r:id="rId31"/>
    <p:sldId id="452" r:id="rId32"/>
    <p:sldId id="453" r:id="rId33"/>
    <p:sldId id="454" r:id="rId34"/>
    <p:sldId id="455" r:id="rId35"/>
    <p:sldId id="397" r:id="rId36"/>
    <p:sldId id="394" r:id="rId37"/>
    <p:sldId id="408" r:id="rId38"/>
    <p:sldId id="380" r:id="rId39"/>
    <p:sldId id="384" r:id="rId40"/>
    <p:sldId id="427" r:id="rId41"/>
    <p:sldId id="385" r:id="rId42"/>
    <p:sldId id="386" r:id="rId43"/>
    <p:sldId id="421" r:id="rId44"/>
    <p:sldId id="430" r:id="rId45"/>
    <p:sldId id="416" r:id="rId46"/>
    <p:sldId id="415" r:id="rId47"/>
    <p:sldId id="409" r:id="rId48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2270"/>
    <a:srgbClr val="990000"/>
    <a:srgbClr val="003300"/>
    <a:srgbClr val="C05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85" autoAdjust="0"/>
  </p:normalViewPr>
  <p:slideViewPr>
    <p:cSldViewPr>
      <p:cViewPr>
        <p:scale>
          <a:sx n="95" d="100"/>
          <a:sy n="95" d="100"/>
        </p:scale>
        <p:origin x="-582" y="186"/>
      </p:cViewPr>
      <p:guideLst>
        <p:guide orient="horz" pos="2484"/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554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D9412C6-E79F-437F-BEEB-9C5FE5134E9F}" type="datetimeFigureOut">
              <a:rPr lang="en-US"/>
              <a:pPr>
                <a:defRPr/>
              </a:pPr>
              <a:t>3/20/2024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58C8EB2-9C66-4D22-83BA-068FC7031B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167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2360DF-1D06-4AA5-B0F6-3C191DC639C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030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 smtClean="0">
                <a:solidFill>
                  <a:srgbClr val="909090"/>
                </a:solidFill>
                <a:effectLst/>
                <a:latin typeface="Roboto" panose="02000000000000000000" pitchFamily="2" charset="0"/>
              </a:rPr>
              <a:t>Copyright </a:t>
            </a:r>
            <a:r>
              <a:rPr lang="en-US" b="0" i="0" dirty="0">
                <a:solidFill>
                  <a:srgbClr val="909090"/>
                </a:solidFill>
                <a:effectLst/>
                <a:latin typeface="Roboto" panose="02000000000000000000" pitchFamily="2" charset="0"/>
              </a:rPr>
              <a:t>© www.free-cv-design.com</a:t>
            </a:r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16160-EAAB-42DA-81FB-BDD86292C248}" type="slidenum">
              <a:rPr lang="ar-MA" smtClean="0"/>
              <a:t>2</a:t>
            </a:fld>
            <a:endParaRPr lang="ar-MA"/>
          </a:p>
        </p:txBody>
      </p:sp>
    </p:spTree>
    <p:extLst>
      <p:ext uri="{BB962C8B-B14F-4D97-AF65-F5344CB8AC3E}">
        <p14:creationId xmlns:p14="http://schemas.microsoft.com/office/powerpoint/2010/main" val="183245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id-ID" altLang="en-US">
              <a:latin typeface="Arial" panose="020B0604020202020204" pitchFamily="34" charset="0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FDA7B2-4905-447F-AE7F-126A4FAA82E6}" type="slidenum">
              <a:rPr lang="en-US" altLang="en-US" smtClean="0">
                <a:latin typeface="Arial" panose="020B0604020202020204" pitchFamily="34" charset="0"/>
              </a:rPr>
              <a:t>16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7" name="Google Shape;1267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8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E0DBF-CEC2-4305-8DB9-433EAC45D90B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20/03/2024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8D23C-7C90-4DBA-A3AF-E51AAA91A91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294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E0DBF-CEC2-4305-8DB9-433EAC45D90B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20/03/2024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8D23C-7C90-4DBA-A3AF-E51AAA91A91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3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E0DBF-CEC2-4305-8DB9-433EAC45D90B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20/03/2024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8D23C-7C90-4DBA-A3AF-E51AAA91A91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352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E0DBF-CEC2-4305-8DB9-433EAC45D90B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20/03/2024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8D23C-7C90-4DBA-A3AF-E51AAA91A91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843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E0DBF-CEC2-4305-8DB9-433EAC45D90B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20/03/2024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8D23C-7C90-4DBA-A3AF-E51AAA91A91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093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E0DBF-CEC2-4305-8DB9-433EAC45D90B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20/03/2024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8D23C-7C90-4DBA-A3AF-E51AAA91A91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954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E0DBF-CEC2-4305-8DB9-433EAC45D90B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20/03/2024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8D23C-7C90-4DBA-A3AF-E51AAA91A91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742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8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8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E0DBF-CEC2-4305-8DB9-433EAC45D90B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20/03/2024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8D23C-7C90-4DBA-A3AF-E51AAA91A91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713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2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E0DBF-CEC2-4305-8DB9-433EAC45D90B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20/03/2024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8D23C-7C90-4DBA-A3AF-E51AAA91A91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749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E0DBF-CEC2-4305-8DB9-433EAC45D90B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20/03/2024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8D23C-7C90-4DBA-A3AF-E51AAA91A91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725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E0DBF-CEC2-4305-8DB9-433EAC45D90B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20/03/2024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8D23C-7C90-4DBA-A3AF-E51AAA91A91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277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DF766909-44DB-9549-ADCF-19CC899418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"/>
            <a:ext cx="9144000" cy="2853929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34A17ED2-1F49-304C-B176-8885B708D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700043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DF766909-44DB-9549-ADCF-19CC899418E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8" y="0"/>
            <a:ext cx="4580165" cy="5143500"/>
          </a:xfrm>
          <a:custGeom>
            <a:avLst/>
            <a:gdLst>
              <a:gd name="connsiteX0" fmla="*/ 0 w 4539343"/>
              <a:gd name="connsiteY0" fmla="*/ 0 h 6858000"/>
              <a:gd name="connsiteX1" fmla="*/ 4539343 w 4539343"/>
              <a:gd name="connsiteY1" fmla="*/ 0 h 6858000"/>
              <a:gd name="connsiteX2" fmla="*/ 4539343 w 4539343"/>
              <a:gd name="connsiteY2" fmla="*/ 6858000 h 6858000"/>
              <a:gd name="connsiteX3" fmla="*/ 0 w 4539343"/>
              <a:gd name="connsiteY3" fmla="*/ 6858000 h 6858000"/>
              <a:gd name="connsiteX4" fmla="*/ 0 w 4539343"/>
              <a:gd name="connsiteY4" fmla="*/ 0 h 6858000"/>
              <a:gd name="connsiteX0" fmla="*/ 0 w 6106886"/>
              <a:gd name="connsiteY0" fmla="*/ 0 h 6858000"/>
              <a:gd name="connsiteX1" fmla="*/ 4539343 w 6106886"/>
              <a:gd name="connsiteY1" fmla="*/ 0 h 6858000"/>
              <a:gd name="connsiteX2" fmla="*/ 6106886 w 6106886"/>
              <a:gd name="connsiteY2" fmla="*/ 6858000 h 6858000"/>
              <a:gd name="connsiteX3" fmla="*/ 0 w 6106886"/>
              <a:gd name="connsiteY3" fmla="*/ 6858000 h 6858000"/>
              <a:gd name="connsiteX4" fmla="*/ 0 w 6106886"/>
              <a:gd name="connsiteY4" fmla="*/ 0 h 6858000"/>
              <a:gd name="connsiteX0" fmla="*/ 0 w 6106886"/>
              <a:gd name="connsiteY0" fmla="*/ 0 h 6858000"/>
              <a:gd name="connsiteX1" fmla="*/ 2416628 w 6106886"/>
              <a:gd name="connsiteY1" fmla="*/ 0 h 6858000"/>
              <a:gd name="connsiteX2" fmla="*/ 6106886 w 6106886"/>
              <a:gd name="connsiteY2" fmla="*/ 6858000 h 6858000"/>
              <a:gd name="connsiteX3" fmla="*/ 0 w 6106886"/>
              <a:gd name="connsiteY3" fmla="*/ 6858000 h 6858000"/>
              <a:gd name="connsiteX4" fmla="*/ 0 w 610688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06886" h="6858000">
                <a:moveTo>
                  <a:pt x="0" y="0"/>
                </a:moveTo>
                <a:lnTo>
                  <a:pt x="2416628" y="0"/>
                </a:lnTo>
                <a:lnTo>
                  <a:pt x="6106886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/>
          <a:lstStyle/>
          <a:p>
            <a:r>
              <a:rPr lang="en-US" dirty="0"/>
              <a:t>pic</a:t>
            </a: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34A17ED2-1F49-304C-B176-8885B708D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4215" y="273853"/>
            <a:ext cx="6025242" cy="61878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18022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 userDrawn="1"/>
        </p:nvSpPr>
        <p:spPr>
          <a:xfrm flipV="1">
            <a:off x="0" y="0"/>
            <a:ext cx="4932363" cy="3786188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6454" flipH="1">
            <a:off x="758825" y="1677988"/>
            <a:ext cx="3173413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ight Triangle 5"/>
          <p:cNvSpPr/>
          <p:nvPr userDrawn="1"/>
        </p:nvSpPr>
        <p:spPr>
          <a:xfrm rot="10800000" flipV="1">
            <a:off x="6910388" y="3427413"/>
            <a:ext cx="2233612" cy="1716087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356992" y="2269864"/>
            <a:ext cx="4787008" cy="47357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4356992" y="2743440"/>
            <a:ext cx="4787008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4020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28600" y="214312"/>
            <a:ext cx="5372100" cy="4843463"/>
          </a:xfrm>
          <a:custGeom>
            <a:avLst/>
            <a:gdLst>
              <a:gd name="connsiteX0" fmla="*/ 1652679 w 7162800"/>
              <a:gd name="connsiteY0" fmla="*/ 5869784 h 6457950"/>
              <a:gd name="connsiteX1" fmla="*/ 1644154 w 7162800"/>
              <a:gd name="connsiteY1" fmla="*/ 5871791 h 6457950"/>
              <a:gd name="connsiteX2" fmla="*/ 1635392 w 7162800"/>
              <a:gd name="connsiteY2" fmla="*/ 5873590 h 6457950"/>
              <a:gd name="connsiteX3" fmla="*/ 1643518 w 7162800"/>
              <a:gd name="connsiteY3" fmla="*/ 5871762 h 6457950"/>
              <a:gd name="connsiteX4" fmla="*/ 1652679 w 7162800"/>
              <a:gd name="connsiteY4" fmla="*/ 5869784 h 6457950"/>
              <a:gd name="connsiteX5" fmla="*/ 5183439 w 7162800"/>
              <a:gd name="connsiteY5" fmla="*/ 675004 h 6457950"/>
              <a:gd name="connsiteX6" fmla="*/ 5181243 w 7162800"/>
              <a:gd name="connsiteY6" fmla="*/ 677753 h 6457950"/>
              <a:gd name="connsiteX7" fmla="*/ 5181844 w 7162800"/>
              <a:gd name="connsiteY7" fmla="*/ 676939 h 6457950"/>
              <a:gd name="connsiteX8" fmla="*/ 5183439 w 7162800"/>
              <a:gd name="connsiteY8" fmla="*/ 675004 h 6457950"/>
              <a:gd name="connsiteX9" fmla="*/ 1998958 w 7162800"/>
              <a:gd name="connsiteY9" fmla="*/ 0 h 6457950"/>
              <a:gd name="connsiteX10" fmla="*/ 2065589 w 7162800"/>
              <a:gd name="connsiteY10" fmla="*/ 166121 h 6457950"/>
              <a:gd name="connsiteX11" fmla="*/ 2087800 w 7162800"/>
              <a:gd name="connsiteY11" fmla="*/ 290712 h 6457950"/>
              <a:gd name="connsiteX12" fmla="*/ 2154432 w 7162800"/>
              <a:gd name="connsiteY12" fmla="*/ 332242 h 6457950"/>
              <a:gd name="connsiteX13" fmla="*/ 2287696 w 7162800"/>
              <a:gd name="connsiteY13" fmla="*/ 311477 h 6457950"/>
              <a:gd name="connsiteX14" fmla="*/ 2354328 w 7162800"/>
              <a:gd name="connsiteY14" fmla="*/ 249181 h 6457950"/>
              <a:gd name="connsiteX15" fmla="*/ 2532013 w 7162800"/>
              <a:gd name="connsiteY15" fmla="*/ 103826 h 6457950"/>
              <a:gd name="connsiteX16" fmla="*/ 2887383 w 7162800"/>
              <a:gd name="connsiteY16" fmla="*/ 249181 h 6457950"/>
              <a:gd name="connsiteX17" fmla="*/ 2954015 w 7162800"/>
              <a:gd name="connsiteY17" fmla="*/ 207651 h 6457950"/>
              <a:gd name="connsiteX18" fmla="*/ 3020647 w 7162800"/>
              <a:gd name="connsiteY18" fmla="*/ 145356 h 6457950"/>
              <a:gd name="connsiteX19" fmla="*/ 2931805 w 7162800"/>
              <a:gd name="connsiteY19" fmla="*/ 269947 h 6457950"/>
              <a:gd name="connsiteX20" fmla="*/ 2909594 w 7162800"/>
              <a:gd name="connsiteY20" fmla="*/ 353007 h 6457950"/>
              <a:gd name="connsiteX21" fmla="*/ 2954015 w 7162800"/>
              <a:gd name="connsiteY21" fmla="*/ 415302 h 6457950"/>
              <a:gd name="connsiteX22" fmla="*/ 3753598 w 7162800"/>
              <a:gd name="connsiteY22" fmla="*/ 353007 h 6457950"/>
              <a:gd name="connsiteX23" fmla="*/ 3953494 w 7162800"/>
              <a:gd name="connsiteY23" fmla="*/ 269947 h 6457950"/>
              <a:gd name="connsiteX24" fmla="*/ 4020126 w 7162800"/>
              <a:gd name="connsiteY24" fmla="*/ 228416 h 6457950"/>
              <a:gd name="connsiteX25" fmla="*/ 3997915 w 7162800"/>
              <a:gd name="connsiteY25" fmla="*/ 332242 h 6457950"/>
              <a:gd name="connsiteX26" fmla="*/ 4042336 w 7162800"/>
              <a:gd name="connsiteY26" fmla="*/ 456833 h 6457950"/>
              <a:gd name="connsiteX27" fmla="*/ 4331075 w 7162800"/>
              <a:gd name="connsiteY27" fmla="*/ 581423 h 6457950"/>
              <a:gd name="connsiteX28" fmla="*/ 5086236 w 7162800"/>
              <a:gd name="connsiteY28" fmla="*/ 539893 h 6457950"/>
              <a:gd name="connsiteX29" fmla="*/ 5241711 w 7162800"/>
              <a:gd name="connsiteY29" fmla="*/ 456833 h 6457950"/>
              <a:gd name="connsiteX30" fmla="*/ 5330553 w 7162800"/>
              <a:gd name="connsiteY30" fmla="*/ 436068 h 6457950"/>
              <a:gd name="connsiteX31" fmla="*/ 5197289 w 7162800"/>
              <a:gd name="connsiteY31" fmla="*/ 622954 h 6457950"/>
              <a:gd name="connsiteX32" fmla="*/ 5177229 w 7162800"/>
              <a:gd name="connsiteY32" fmla="*/ 682779 h 6457950"/>
              <a:gd name="connsiteX33" fmla="*/ 5181243 w 7162800"/>
              <a:gd name="connsiteY33" fmla="*/ 677753 h 6457950"/>
              <a:gd name="connsiteX34" fmla="*/ 5166300 w 7162800"/>
              <a:gd name="connsiteY34" fmla="*/ 697985 h 6457950"/>
              <a:gd name="connsiteX35" fmla="*/ 5130658 w 7162800"/>
              <a:gd name="connsiteY35" fmla="*/ 747544 h 6457950"/>
              <a:gd name="connsiteX36" fmla="*/ 5330553 w 7162800"/>
              <a:gd name="connsiteY36" fmla="*/ 768309 h 6457950"/>
              <a:gd name="connsiteX37" fmla="*/ 5374975 w 7162800"/>
              <a:gd name="connsiteY37" fmla="*/ 872135 h 6457950"/>
              <a:gd name="connsiteX38" fmla="*/ 5441606 w 7162800"/>
              <a:gd name="connsiteY38" fmla="*/ 1059021 h 6457950"/>
              <a:gd name="connsiteX39" fmla="*/ 5574870 w 7162800"/>
              <a:gd name="connsiteY39" fmla="*/ 1183611 h 6457950"/>
              <a:gd name="connsiteX40" fmla="*/ 5796977 w 7162800"/>
              <a:gd name="connsiteY40" fmla="*/ 1245907 h 6457950"/>
              <a:gd name="connsiteX41" fmla="*/ 5819187 w 7162800"/>
              <a:gd name="connsiteY41" fmla="*/ 1391263 h 6457950"/>
              <a:gd name="connsiteX42" fmla="*/ 6041294 w 7162800"/>
              <a:gd name="connsiteY42" fmla="*/ 1474323 h 6457950"/>
              <a:gd name="connsiteX43" fmla="*/ 6263400 w 7162800"/>
              <a:gd name="connsiteY43" fmla="*/ 1536619 h 6457950"/>
              <a:gd name="connsiteX44" fmla="*/ 6907509 w 7162800"/>
              <a:gd name="connsiteY44" fmla="*/ 1536619 h 6457950"/>
              <a:gd name="connsiteX45" fmla="*/ 6729823 w 7162800"/>
              <a:gd name="connsiteY45" fmla="*/ 1640444 h 6457950"/>
              <a:gd name="connsiteX46" fmla="*/ 6663191 w 7162800"/>
              <a:gd name="connsiteY46" fmla="*/ 1744270 h 6457950"/>
              <a:gd name="connsiteX47" fmla="*/ 6574349 w 7162800"/>
              <a:gd name="connsiteY47" fmla="*/ 1931156 h 6457950"/>
              <a:gd name="connsiteX48" fmla="*/ 6640981 w 7162800"/>
              <a:gd name="connsiteY48" fmla="*/ 2076511 h 6457950"/>
              <a:gd name="connsiteX49" fmla="*/ 6907509 w 7162800"/>
              <a:gd name="connsiteY49" fmla="*/ 2201102 h 6457950"/>
              <a:gd name="connsiteX50" fmla="*/ 6863087 w 7162800"/>
              <a:gd name="connsiteY50" fmla="*/ 2325693 h 6457950"/>
              <a:gd name="connsiteX51" fmla="*/ 6796455 w 7162800"/>
              <a:gd name="connsiteY51" fmla="*/ 2491814 h 6457950"/>
              <a:gd name="connsiteX52" fmla="*/ 6685402 w 7162800"/>
              <a:gd name="connsiteY52" fmla="*/ 2886351 h 6457950"/>
              <a:gd name="connsiteX53" fmla="*/ 6574349 w 7162800"/>
              <a:gd name="connsiteY53" fmla="*/ 3094002 h 6457950"/>
              <a:gd name="connsiteX54" fmla="*/ 6507717 w 7162800"/>
              <a:gd name="connsiteY54" fmla="*/ 3384713 h 6457950"/>
              <a:gd name="connsiteX55" fmla="*/ 6552138 w 7162800"/>
              <a:gd name="connsiteY55" fmla="*/ 3675425 h 6457950"/>
              <a:gd name="connsiteX56" fmla="*/ 6685402 w 7162800"/>
              <a:gd name="connsiteY56" fmla="*/ 3841546 h 6457950"/>
              <a:gd name="connsiteX57" fmla="*/ 6663191 w 7162800"/>
              <a:gd name="connsiteY57" fmla="*/ 4049197 h 6457950"/>
              <a:gd name="connsiteX58" fmla="*/ 6618770 w 7162800"/>
              <a:gd name="connsiteY58" fmla="*/ 4256848 h 6457950"/>
              <a:gd name="connsiteX59" fmla="*/ 6796455 w 7162800"/>
              <a:gd name="connsiteY59" fmla="*/ 4859037 h 6457950"/>
              <a:gd name="connsiteX60" fmla="*/ 6907509 w 7162800"/>
              <a:gd name="connsiteY60" fmla="*/ 4900567 h 6457950"/>
              <a:gd name="connsiteX61" fmla="*/ 7062983 w 7162800"/>
              <a:gd name="connsiteY61" fmla="*/ 5336634 h 6457950"/>
              <a:gd name="connsiteX62" fmla="*/ 6863087 w 7162800"/>
              <a:gd name="connsiteY62" fmla="*/ 5357399 h 6457950"/>
              <a:gd name="connsiteX63" fmla="*/ 6707613 w 7162800"/>
              <a:gd name="connsiteY63" fmla="*/ 5419695 h 6457950"/>
              <a:gd name="connsiteX64" fmla="*/ 6640981 w 7162800"/>
              <a:gd name="connsiteY64" fmla="*/ 5440460 h 6457950"/>
              <a:gd name="connsiteX65" fmla="*/ 6574349 w 7162800"/>
              <a:gd name="connsiteY65" fmla="*/ 5502755 h 6457950"/>
              <a:gd name="connsiteX66" fmla="*/ 6485506 w 7162800"/>
              <a:gd name="connsiteY66" fmla="*/ 5544285 h 6457950"/>
              <a:gd name="connsiteX67" fmla="*/ 6418874 w 7162800"/>
              <a:gd name="connsiteY67" fmla="*/ 5585816 h 6457950"/>
              <a:gd name="connsiteX68" fmla="*/ 6152347 w 7162800"/>
              <a:gd name="connsiteY68" fmla="*/ 5689641 h 6457950"/>
              <a:gd name="connsiteX69" fmla="*/ 5996872 w 7162800"/>
              <a:gd name="connsiteY69" fmla="*/ 5751936 h 6457950"/>
              <a:gd name="connsiteX70" fmla="*/ 5796977 w 7162800"/>
              <a:gd name="connsiteY70" fmla="*/ 5793467 h 6457950"/>
              <a:gd name="connsiteX71" fmla="*/ 5530449 w 7162800"/>
              <a:gd name="connsiteY71" fmla="*/ 5918057 h 6457950"/>
              <a:gd name="connsiteX72" fmla="*/ 5374975 w 7162800"/>
              <a:gd name="connsiteY72" fmla="*/ 6001118 h 6457950"/>
              <a:gd name="connsiteX73" fmla="*/ 5286132 w 7162800"/>
              <a:gd name="connsiteY73" fmla="*/ 6021883 h 6457950"/>
              <a:gd name="connsiteX74" fmla="*/ 5108447 w 7162800"/>
              <a:gd name="connsiteY74" fmla="*/ 6104943 h 6457950"/>
              <a:gd name="connsiteX75" fmla="*/ 5041815 w 7162800"/>
              <a:gd name="connsiteY75" fmla="*/ 6063413 h 6457950"/>
              <a:gd name="connsiteX76" fmla="*/ 4619813 w 7162800"/>
              <a:gd name="connsiteY76" fmla="*/ 6125708 h 6457950"/>
              <a:gd name="connsiteX77" fmla="*/ 4175600 w 7162800"/>
              <a:gd name="connsiteY77" fmla="*/ 6457950 h 6457950"/>
              <a:gd name="connsiteX78" fmla="*/ 4086757 w 7162800"/>
              <a:gd name="connsiteY78" fmla="*/ 6146474 h 6457950"/>
              <a:gd name="connsiteX79" fmla="*/ 4042336 w 7162800"/>
              <a:gd name="connsiteY79" fmla="*/ 5980353 h 6457950"/>
              <a:gd name="connsiteX80" fmla="*/ 3953494 w 7162800"/>
              <a:gd name="connsiteY80" fmla="*/ 6001118 h 6457950"/>
              <a:gd name="connsiteX81" fmla="*/ 3864651 w 7162800"/>
              <a:gd name="connsiteY81" fmla="*/ 6125708 h 6457950"/>
              <a:gd name="connsiteX82" fmla="*/ 3798019 w 7162800"/>
              <a:gd name="connsiteY82" fmla="*/ 6188004 h 6457950"/>
              <a:gd name="connsiteX83" fmla="*/ 3731387 w 7162800"/>
              <a:gd name="connsiteY83" fmla="*/ 6167239 h 6457950"/>
              <a:gd name="connsiteX84" fmla="*/ 3642545 w 7162800"/>
              <a:gd name="connsiteY84" fmla="*/ 6125708 h 6457950"/>
              <a:gd name="connsiteX85" fmla="*/ 3575913 w 7162800"/>
              <a:gd name="connsiteY85" fmla="*/ 6167239 h 6457950"/>
              <a:gd name="connsiteX86" fmla="*/ 3509281 w 7162800"/>
              <a:gd name="connsiteY86" fmla="*/ 6188004 h 6457950"/>
              <a:gd name="connsiteX87" fmla="*/ 3331596 w 7162800"/>
              <a:gd name="connsiteY87" fmla="*/ 6063413 h 6457950"/>
              <a:gd name="connsiteX88" fmla="*/ 3264964 w 7162800"/>
              <a:gd name="connsiteY88" fmla="*/ 6104943 h 6457950"/>
              <a:gd name="connsiteX89" fmla="*/ 3176121 w 7162800"/>
              <a:gd name="connsiteY89" fmla="*/ 6021883 h 6457950"/>
              <a:gd name="connsiteX90" fmla="*/ 3131700 w 7162800"/>
              <a:gd name="connsiteY90" fmla="*/ 5938822 h 6457950"/>
              <a:gd name="connsiteX91" fmla="*/ 3109489 w 7162800"/>
              <a:gd name="connsiteY91" fmla="*/ 5855762 h 6457950"/>
              <a:gd name="connsiteX92" fmla="*/ 3042857 w 7162800"/>
              <a:gd name="connsiteY92" fmla="*/ 5834997 h 6457950"/>
              <a:gd name="connsiteX93" fmla="*/ 2954015 w 7162800"/>
              <a:gd name="connsiteY93" fmla="*/ 5855762 h 6457950"/>
              <a:gd name="connsiteX94" fmla="*/ 2887383 w 7162800"/>
              <a:gd name="connsiteY94" fmla="*/ 5876527 h 6457950"/>
              <a:gd name="connsiteX95" fmla="*/ 2798541 w 7162800"/>
              <a:gd name="connsiteY95" fmla="*/ 5855762 h 6457950"/>
              <a:gd name="connsiteX96" fmla="*/ 2665277 w 7162800"/>
              <a:gd name="connsiteY96" fmla="*/ 5751936 h 6457950"/>
              <a:gd name="connsiteX97" fmla="*/ 2509802 w 7162800"/>
              <a:gd name="connsiteY97" fmla="*/ 5793467 h 6457950"/>
              <a:gd name="connsiteX98" fmla="*/ 2287696 w 7162800"/>
              <a:gd name="connsiteY98" fmla="*/ 5897292 h 6457950"/>
              <a:gd name="connsiteX99" fmla="*/ 2110011 w 7162800"/>
              <a:gd name="connsiteY99" fmla="*/ 5980353 h 6457950"/>
              <a:gd name="connsiteX100" fmla="*/ 2021168 w 7162800"/>
              <a:gd name="connsiteY100" fmla="*/ 5959588 h 6457950"/>
              <a:gd name="connsiteX101" fmla="*/ 1998958 w 7162800"/>
              <a:gd name="connsiteY101" fmla="*/ 5897292 h 6457950"/>
              <a:gd name="connsiteX102" fmla="*/ 1887904 w 7162800"/>
              <a:gd name="connsiteY102" fmla="*/ 5793467 h 6457950"/>
              <a:gd name="connsiteX103" fmla="*/ 1710219 w 7162800"/>
              <a:gd name="connsiteY103" fmla="*/ 5834997 h 6457950"/>
              <a:gd name="connsiteX104" fmla="*/ 1616385 w 7162800"/>
              <a:gd name="connsiteY104" fmla="*/ 5877491 h 6457950"/>
              <a:gd name="connsiteX105" fmla="*/ 1635392 w 7162800"/>
              <a:gd name="connsiteY105" fmla="*/ 5873590 h 6457950"/>
              <a:gd name="connsiteX106" fmla="*/ 1622095 w 7162800"/>
              <a:gd name="connsiteY106" fmla="*/ 5876580 h 6457950"/>
              <a:gd name="connsiteX107" fmla="*/ 1532534 w 7162800"/>
              <a:gd name="connsiteY107" fmla="*/ 5897292 h 6457950"/>
              <a:gd name="connsiteX108" fmla="*/ 1488113 w 7162800"/>
              <a:gd name="connsiteY108" fmla="*/ 5751936 h 6457950"/>
              <a:gd name="connsiteX109" fmla="*/ 1332638 w 7162800"/>
              <a:gd name="connsiteY109" fmla="*/ 5751936 h 6457950"/>
              <a:gd name="connsiteX110" fmla="*/ 1266007 w 7162800"/>
              <a:gd name="connsiteY110" fmla="*/ 5772702 h 6457950"/>
              <a:gd name="connsiteX111" fmla="*/ 1154953 w 7162800"/>
              <a:gd name="connsiteY111" fmla="*/ 5627346 h 6457950"/>
              <a:gd name="connsiteX112" fmla="*/ 1066111 w 7162800"/>
              <a:gd name="connsiteY112" fmla="*/ 5502755 h 6457950"/>
              <a:gd name="connsiteX113" fmla="*/ 910636 w 7162800"/>
              <a:gd name="connsiteY113" fmla="*/ 5565050 h 6457950"/>
              <a:gd name="connsiteX114" fmla="*/ 844004 w 7162800"/>
              <a:gd name="connsiteY114" fmla="*/ 5419695 h 6457950"/>
              <a:gd name="connsiteX115" fmla="*/ 777372 w 7162800"/>
              <a:gd name="connsiteY115" fmla="*/ 5253574 h 6457950"/>
              <a:gd name="connsiteX116" fmla="*/ 710741 w 7162800"/>
              <a:gd name="connsiteY116" fmla="*/ 5232809 h 6457950"/>
              <a:gd name="connsiteX117" fmla="*/ 621898 w 7162800"/>
              <a:gd name="connsiteY117" fmla="*/ 4879802 h 6457950"/>
              <a:gd name="connsiteX118" fmla="*/ 555266 w 7162800"/>
              <a:gd name="connsiteY118" fmla="*/ 4859037 h 6457950"/>
              <a:gd name="connsiteX119" fmla="*/ 377581 w 7162800"/>
              <a:gd name="connsiteY119" fmla="*/ 4859037 h 6457950"/>
              <a:gd name="connsiteX120" fmla="*/ 333160 w 7162800"/>
              <a:gd name="connsiteY120" fmla="*/ 4796741 h 6457950"/>
              <a:gd name="connsiteX121" fmla="*/ 244317 w 7162800"/>
              <a:gd name="connsiteY121" fmla="*/ 4817506 h 6457950"/>
              <a:gd name="connsiteX122" fmla="*/ 111053 w 7162800"/>
              <a:gd name="connsiteY122" fmla="*/ 4859037 h 6457950"/>
              <a:gd name="connsiteX123" fmla="*/ 44421 w 7162800"/>
              <a:gd name="connsiteY123" fmla="*/ 4879802 h 6457950"/>
              <a:gd name="connsiteX124" fmla="*/ 44421 w 7162800"/>
              <a:gd name="connsiteY124" fmla="*/ 4630620 h 6457950"/>
              <a:gd name="connsiteX125" fmla="*/ 111053 w 7162800"/>
              <a:gd name="connsiteY125" fmla="*/ 4609855 h 6457950"/>
              <a:gd name="connsiteX126" fmla="*/ 155475 w 7162800"/>
              <a:gd name="connsiteY126" fmla="*/ 4506030 h 6457950"/>
              <a:gd name="connsiteX127" fmla="*/ 222106 w 7162800"/>
              <a:gd name="connsiteY127" fmla="*/ 4422969 h 6457950"/>
              <a:gd name="connsiteX128" fmla="*/ 266528 w 7162800"/>
              <a:gd name="connsiteY128" fmla="*/ 4215318 h 6457950"/>
              <a:gd name="connsiteX129" fmla="*/ 310949 w 7162800"/>
              <a:gd name="connsiteY129" fmla="*/ 4111492 h 6457950"/>
              <a:gd name="connsiteX130" fmla="*/ 422002 w 7162800"/>
              <a:gd name="connsiteY130" fmla="*/ 3903841 h 6457950"/>
              <a:gd name="connsiteX131" fmla="*/ 510845 w 7162800"/>
              <a:gd name="connsiteY131" fmla="*/ 3924606 h 6457950"/>
              <a:gd name="connsiteX132" fmla="*/ 577477 w 7162800"/>
              <a:gd name="connsiteY132" fmla="*/ 3966137 h 6457950"/>
              <a:gd name="connsiteX133" fmla="*/ 644109 w 7162800"/>
              <a:gd name="connsiteY133" fmla="*/ 3800016 h 6457950"/>
              <a:gd name="connsiteX134" fmla="*/ 599687 w 7162800"/>
              <a:gd name="connsiteY134" fmla="*/ 3343183 h 6457950"/>
              <a:gd name="connsiteX135" fmla="*/ 555266 w 7162800"/>
              <a:gd name="connsiteY135" fmla="*/ 3260123 h 6457950"/>
              <a:gd name="connsiteX136" fmla="*/ 399792 w 7162800"/>
              <a:gd name="connsiteY136" fmla="*/ 3177062 h 6457950"/>
              <a:gd name="connsiteX137" fmla="*/ 333160 w 7162800"/>
              <a:gd name="connsiteY137" fmla="*/ 3114767 h 6457950"/>
              <a:gd name="connsiteX138" fmla="*/ 310949 w 7162800"/>
              <a:gd name="connsiteY138" fmla="*/ 3052472 h 6457950"/>
              <a:gd name="connsiteX139" fmla="*/ 333160 w 7162800"/>
              <a:gd name="connsiteY139" fmla="*/ 2865586 h 6457950"/>
              <a:gd name="connsiteX140" fmla="*/ 355370 w 7162800"/>
              <a:gd name="connsiteY140" fmla="*/ 2782525 h 6457950"/>
              <a:gd name="connsiteX141" fmla="*/ 377581 w 7162800"/>
              <a:gd name="connsiteY141" fmla="*/ 2657935 h 6457950"/>
              <a:gd name="connsiteX142" fmla="*/ 399792 w 7162800"/>
              <a:gd name="connsiteY142" fmla="*/ 2450283 h 6457950"/>
              <a:gd name="connsiteX143" fmla="*/ 466424 w 7162800"/>
              <a:gd name="connsiteY143" fmla="*/ 2387988 h 6457950"/>
              <a:gd name="connsiteX144" fmla="*/ 533055 w 7162800"/>
              <a:gd name="connsiteY144" fmla="*/ 2263397 h 6457950"/>
              <a:gd name="connsiteX145" fmla="*/ 177685 w 7162800"/>
              <a:gd name="connsiteY145" fmla="*/ 2201102 h 6457950"/>
              <a:gd name="connsiteX146" fmla="*/ 66632 w 7162800"/>
              <a:gd name="connsiteY146" fmla="*/ 2159572 h 6457950"/>
              <a:gd name="connsiteX147" fmla="*/ 0 w 7162800"/>
              <a:gd name="connsiteY147" fmla="*/ 2138807 h 6457950"/>
              <a:gd name="connsiteX148" fmla="*/ 133264 w 7162800"/>
              <a:gd name="connsiteY148" fmla="*/ 2055746 h 6457950"/>
              <a:gd name="connsiteX149" fmla="*/ 288738 w 7162800"/>
              <a:gd name="connsiteY149" fmla="*/ 1972686 h 6457950"/>
              <a:gd name="connsiteX150" fmla="*/ 399792 w 7162800"/>
              <a:gd name="connsiteY150" fmla="*/ 1848095 h 6457950"/>
              <a:gd name="connsiteX151" fmla="*/ 466424 w 7162800"/>
              <a:gd name="connsiteY151" fmla="*/ 1806565 h 6457950"/>
              <a:gd name="connsiteX152" fmla="*/ 488634 w 7162800"/>
              <a:gd name="connsiteY152" fmla="*/ 1681974 h 6457950"/>
              <a:gd name="connsiteX153" fmla="*/ 399792 w 7162800"/>
              <a:gd name="connsiteY153" fmla="*/ 1661209 h 6457950"/>
              <a:gd name="connsiteX154" fmla="*/ 422002 w 7162800"/>
              <a:gd name="connsiteY154" fmla="*/ 1308202 h 6457950"/>
              <a:gd name="connsiteX155" fmla="*/ 444213 w 7162800"/>
              <a:gd name="connsiteY155" fmla="*/ 1245907 h 6457950"/>
              <a:gd name="connsiteX156" fmla="*/ 510845 w 7162800"/>
              <a:gd name="connsiteY156" fmla="*/ 1204377 h 6457950"/>
              <a:gd name="connsiteX157" fmla="*/ 599687 w 7162800"/>
              <a:gd name="connsiteY157" fmla="*/ 1183611 h 6457950"/>
              <a:gd name="connsiteX158" fmla="*/ 688530 w 7162800"/>
              <a:gd name="connsiteY158" fmla="*/ 622954 h 6457950"/>
              <a:gd name="connsiteX159" fmla="*/ 732951 w 7162800"/>
              <a:gd name="connsiteY159" fmla="*/ 602188 h 6457950"/>
              <a:gd name="connsiteX160" fmla="*/ 999479 w 7162800"/>
              <a:gd name="connsiteY160" fmla="*/ 269947 h 6457950"/>
              <a:gd name="connsiteX161" fmla="*/ 1132743 w 7162800"/>
              <a:gd name="connsiteY161" fmla="*/ 415302 h 6457950"/>
              <a:gd name="connsiteX162" fmla="*/ 1154953 w 7162800"/>
              <a:gd name="connsiteY162" fmla="*/ 477598 h 6457950"/>
              <a:gd name="connsiteX163" fmla="*/ 1266007 w 7162800"/>
              <a:gd name="connsiteY163" fmla="*/ 519128 h 6457950"/>
              <a:gd name="connsiteX164" fmla="*/ 1332638 w 7162800"/>
              <a:gd name="connsiteY164" fmla="*/ 456833 h 6457950"/>
              <a:gd name="connsiteX165" fmla="*/ 1399270 w 7162800"/>
              <a:gd name="connsiteY165" fmla="*/ 415302 h 6457950"/>
              <a:gd name="connsiteX166" fmla="*/ 1421481 w 7162800"/>
              <a:gd name="connsiteY166" fmla="*/ 353007 h 6457950"/>
              <a:gd name="connsiteX167" fmla="*/ 1510324 w 7162800"/>
              <a:gd name="connsiteY167" fmla="*/ 290712 h 6457950"/>
              <a:gd name="connsiteX168" fmla="*/ 1710219 w 7162800"/>
              <a:gd name="connsiteY168" fmla="*/ 145356 h 6457950"/>
              <a:gd name="connsiteX169" fmla="*/ 1843483 w 7162800"/>
              <a:gd name="connsiteY169" fmla="*/ 228416 h 6457950"/>
              <a:gd name="connsiteX170" fmla="*/ 1887904 w 7162800"/>
              <a:gd name="connsiteY170" fmla="*/ 166121 h 6457950"/>
              <a:gd name="connsiteX171" fmla="*/ 1932326 w 7162800"/>
              <a:gd name="connsiteY171" fmla="*/ 83061 h 6457950"/>
              <a:gd name="connsiteX172" fmla="*/ 1998958 w 7162800"/>
              <a:gd name="connsiteY172" fmla="*/ 0 h 645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</a:cxnLst>
            <a:rect l="l" t="t" r="r" b="b"/>
            <a:pathLst>
              <a:path w="7162800" h="6457950">
                <a:moveTo>
                  <a:pt x="1652679" y="5869784"/>
                </a:moveTo>
                <a:cubicBezTo>
                  <a:pt x="1655252" y="5869270"/>
                  <a:pt x="1651307" y="5870223"/>
                  <a:pt x="1644154" y="5871791"/>
                </a:cubicBezTo>
                <a:lnTo>
                  <a:pt x="1635392" y="5873590"/>
                </a:lnTo>
                <a:lnTo>
                  <a:pt x="1643518" y="5871762"/>
                </a:lnTo>
                <a:cubicBezTo>
                  <a:pt x="1648477" y="5870665"/>
                  <a:pt x="1651393" y="5870041"/>
                  <a:pt x="1652679" y="5869784"/>
                </a:cubicBezTo>
                <a:close/>
                <a:moveTo>
                  <a:pt x="5183439" y="675004"/>
                </a:moveTo>
                <a:lnTo>
                  <a:pt x="5181243" y="677753"/>
                </a:lnTo>
                <a:lnTo>
                  <a:pt x="5181844" y="676939"/>
                </a:lnTo>
                <a:cubicBezTo>
                  <a:pt x="5184359" y="673631"/>
                  <a:pt x="5184549" y="673508"/>
                  <a:pt x="5183439" y="675004"/>
                </a:cubicBezTo>
                <a:close/>
                <a:moveTo>
                  <a:pt x="1998958" y="0"/>
                </a:moveTo>
                <a:cubicBezTo>
                  <a:pt x="2046097" y="88142"/>
                  <a:pt x="2045429" y="71879"/>
                  <a:pt x="2065589" y="166121"/>
                </a:cubicBezTo>
                <a:cubicBezTo>
                  <a:pt x="2074421" y="207406"/>
                  <a:pt x="2067660" y="253053"/>
                  <a:pt x="2087800" y="290712"/>
                </a:cubicBezTo>
                <a:cubicBezTo>
                  <a:pt x="2099738" y="313033"/>
                  <a:pt x="2132221" y="318398"/>
                  <a:pt x="2154432" y="332242"/>
                </a:cubicBezTo>
                <a:cubicBezTo>
                  <a:pt x="2198853" y="325320"/>
                  <a:pt x="2246544" y="328576"/>
                  <a:pt x="2287696" y="311477"/>
                </a:cubicBezTo>
                <a:cubicBezTo>
                  <a:pt x="2316399" y="299550"/>
                  <a:pt x="2330479" y="268293"/>
                  <a:pt x="2354328" y="249181"/>
                </a:cubicBezTo>
                <a:cubicBezTo>
                  <a:pt x="2568435" y="77605"/>
                  <a:pt x="2313180" y="308416"/>
                  <a:pt x="2532013" y="103826"/>
                </a:cubicBezTo>
                <a:cubicBezTo>
                  <a:pt x="2601636" y="364196"/>
                  <a:pt x="2515539" y="274014"/>
                  <a:pt x="2887383" y="249181"/>
                </a:cubicBezTo>
                <a:cubicBezTo>
                  <a:pt x="2909594" y="235338"/>
                  <a:pt x="2933508" y="223628"/>
                  <a:pt x="2954015" y="207651"/>
                </a:cubicBezTo>
                <a:cubicBezTo>
                  <a:pt x="2978145" y="188851"/>
                  <a:pt x="3030579" y="117497"/>
                  <a:pt x="3020647" y="145356"/>
                </a:cubicBezTo>
                <a:cubicBezTo>
                  <a:pt x="3003765" y="192708"/>
                  <a:pt x="2931805" y="269947"/>
                  <a:pt x="2931805" y="269947"/>
                </a:cubicBezTo>
                <a:cubicBezTo>
                  <a:pt x="2924401" y="297633"/>
                  <a:pt x="2905276" y="324754"/>
                  <a:pt x="2909594" y="353007"/>
                </a:cubicBezTo>
                <a:cubicBezTo>
                  <a:pt x="2913369" y="377713"/>
                  <a:pt x="2927322" y="415302"/>
                  <a:pt x="2954015" y="415302"/>
                </a:cubicBezTo>
                <a:cubicBezTo>
                  <a:pt x="3221466" y="415302"/>
                  <a:pt x="3487070" y="373772"/>
                  <a:pt x="3753598" y="353007"/>
                </a:cubicBezTo>
                <a:cubicBezTo>
                  <a:pt x="3820230" y="325320"/>
                  <a:pt x="3888275" y="300434"/>
                  <a:pt x="3953494" y="269947"/>
                </a:cubicBezTo>
                <a:cubicBezTo>
                  <a:pt x="3977369" y="258786"/>
                  <a:pt x="4005318" y="207651"/>
                  <a:pt x="4020126" y="228416"/>
                </a:cubicBezTo>
                <a:cubicBezTo>
                  <a:pt x="4041066" y="257783"/>
                  <a:pt x="4005318" y="297633"/>
                  <a:pt x="3997915" y="332242"/>
                </a:cubicBezTo>
                <a:cubicBezTo>
                  <a:pt x="4012722" y="373772"/>
                  <a:pt x="4001682" y="435114"/>
                  <a:pt x="4042336" y="456833"/>
                </a:cubicBezTo>
                <a:cubicBezTo>
                  <a:pt x="4373994" y="634017"/>
                  <a:pt x="4275150" y="372285"/>
                  <a:pt x="4331075" y="581423"/>
                </a:cubicBezTo>
                <a:cubicBezTo>
                  <a:pt x="4582795" y="567580"/>
                  <a:pt x="4836738" y="574029"/>
                  <a:pt x="5086236" y="539893"/>
                </a:cubicBezTo>
                <a:cubicBezTo>
                  <a:pt x="5145297" y="531813"/>
                  <a:pt x="5187371" y="479925"/>
                  <a:pt x="5241711" y="456833"/>
                </a:cubicBezTo>
                <a:cubicBezTo>
                  <a:pt x="5269500" y="445023"/>
                  <a:pt x="5300939" y="442989"/>
                  <a:pt x="5330553" y="436068"/>
                </a:cubicBezTo>
                <a:cubicBezTo>
                  <a:pt x="5274754" y="505626"/>
                  <a:pt x="5240129" y="542853"/>
                  <a:pt x="5197289" y="622954"/>
                </a:cubicBezTo>
                <a:cubicBezTo>
                  <a:pt x="5151312" y="708925"/>
                  <a:pt x="5166480" y="695440"/>
                  <a:pt x="5177229" y="682779"/>
                </a:cubicBezTo>
                <a:lnTo>
                  <a:pt x="5181243" y="677753"/>
                </a:lnTo>
                <a:lnTo>
                  <a:pt x="5166300" y="697985"/>
                </a:lnTo>
                <a:cubicBezTo>
                  <a:pt x="5158110" y="709231"/>
                  <a:pt x="5146571" y="725228"/>
                  <a:pt x="5130658" y="747544"/>
                </a:cubicBezTo>
                <a:cubicBezTo>
                  <a:pt x="5187829" y="907896"/>
                  <a:pt x="5089333" y="700653"/>
                  <a:pt x="5330553" y="768309"/>
                </a:cubicBezTo>
                <a:cubicBezTo>
                  <a:pt x="5368742" y="779020"/>
                  <a:pt x="5362366" y="836773"/>
                  <a:pt x="5374975" y="872135"/>
                </a:cubicBezTo>
                <a:cubicBezTo>
                  <a:pt x="5396918" y="933682"/>
                  <a:pt x="5398827" y="1004027"/>
                  <a:pt x="5441606" y="1059021"/>
                </a:cubicBezTo>
                <a:cubicBezTo>
                  <a:pt x="5478557" y="1106520"/>
                  <a:pt x="5522600" y="1151033"/>
                  <a:pt x="5574870" y="1183611"/>
                </a:cubicBezTo>
                <a:cubicBezTo>
                  <a:pt x="5607315" y="1203834"/>
                  <a:pt x="5747313" y="1234299"/>
                  <a:pt x="5796977" y="1245907"/>
                </a:cubicBezTo>
                <a:cubicBezTo>
                  <a:pt x="5804380" y="1294359"/>
                  <a:pt x="5799745" y="1345819"/>
                  <a:pt x="5819187" y="1391263"/>
                </a:cubicBezTo>
                <a:cubicBezTo>
                  <a:pt x="5856878" y="1479357"/>
                  <a:pt x="5964656" y="1464088"/>
                  <a:pt x="6041294" y="1474323"/>
                </a:cubicBezTo>
                <a:cubicBezTo>
                  <a:pt x="6115329" y="1495088"/>
                  <a:pt x="6187763" y="1521731"/>
                  <a:pt x="6263400" y="1536619"/>
                </a:cubicBezTo>
                <a:cubicBezTo>
                  <a:pt x="6478139" y="1578885"/>
                  <a:pt x="6689360" y="1546816"/>
                  <a:pt x="6907509" y="1536619"/>
                </a:cubicBezTo>
                <a:cubicBezTo>
                  <a:pt x="6848280" y="1571227"/>
                  <a:pt x="6781505" y="1596519"/>
                  <a:pt x="6729823" y="1640444"/>
                </a:cubicBezTo>
                <a:cubicBezTo>
                  <a:pt x="6697881" y="1667594"/>
                  <a:pt x="6684157" y="1708989"/>
                  <a:pt x="6663191" y="1744270"/>
                </a:cubicBezTo>
                <a:cubicBezTo>
                  <a:pt x="6618726" y="1819098"/>
                  <a:pt x="6609649" y="1848648"/>
                  <a:pt x="6574349" y="1931156"/>
                </a:cubicBezTo>
                <a:cubicBezTo>
                  <a:pt x="6596560" y="1979608"/>
                  <a:pt x="6586423" y="2063205"/>
                  <a:pt x="6640981" y="2076511"/>
                </a:cubicBezTo>
                <a:cubicBezTo>
                  <a:pt x="7020709" y="2169124"/>
                  <a:pt x="7272724" y="1902336"/>
                  <a:pt x="6907509" y="2201102"/>
                </a:cubicBezTo>
                <a:cubicBezTo>
                  <a:pt x="6892701" y="2242632"/>
                  <a:pt x="6878836" y="2284467"/>
                  <a:pt x="6863087" y="2325693"/>
                </a:cubicBezTo>
                <a:cubicBezTo>
                  <a:pt x="6841812" y="2381387"/>
                  <a:pt x="6814426" y="2435111"/>
                  <a:pt x="6796455" y="2491814"/>
                </a:cubicBezTo>
                <a:cubicBezTo>
                  <a:pt x="6755133" y="2622200"/>
                  <a:pt x="6750452" y="2764717"/>
                  <a:pt x="6685402" y="2886351"/>
                </a:cubicBezTo>
                <a:cubicBezTo>
                  <a:pt x="6648384" y="2955568"/>
                  <a:pt x="6604350" y="3021877"/>
                  <a:pt x="6574349" y="3094002"/>
                </a:cubicBezTo>
                <a:cubicBezTo>
                  <a:pt x="6542065" y="3171614"/>
                  <a:pt x="6522954" y="3299239"/>
                  <a:pt x="6507717" y="3384713"/>
                </a:cubicBezTo>
                <a:cubicBezTo>
                  <a:pt x="6522524" y="3481617"/>
                  <a:pt x="6486732" y="3598988"/>
                  <a:pt x="6552138" y="3675425"/>
                </a:cubicBezTo>
                <a:cubicBezTo>
                  <a:pt x="6725730" y="3878292"/>
                  <a:pt x="6897726" y="3494161"/>
                  <a:pt x="6685402" y="3841546"/>
                </a:cubicBezTo>
                <a:cubicBezTo>
                  <a:pt x="6677999" y="3910763"/>
                  <a:pt x="6674229" y="3980404"/>
                  <a:pt x="6663191" y="4049197"/>
                </a:cubicBezTo>
                <a:cubicBezTo>
                  <a:pt x="6651992" y="4119004"/>
                  <a:pt x="6616412" y="4186295"/>
                  <a:pt x="6618770" y="4256848"/>
                </a:cubicBezTo>
                <a:cubicBezTo>
                  <a:pt x="6625760" y="4465976"/>
                  <a:pt x="6616296" y="4707446"/>
                  <a:pt x="6796455" y="4859037"/>
                </a:cubicBezTo>
                <a:cubicBezTo>
                  <a:pt x="6826090" y="4883972"/>
                  <a:pt x="6870491" y="4886723"/>
                  <a:pt x="6907509" y="4900567"/>
                </a:cubicBezTo>
                <a:cubicBezTo>
                  <a:pt x="7140068" y="4864330"/>
                  <a:pt x="7261505" y="4803029"/>
                  <a:pt x="7062983" y="5336634"/>
                </a:cubicBezTo>
                <a:cubicBezTo>
                  <a:pt x="7040959" y="5395834"/>
                  <a:pt x="6929719" y="5350478"/>
                  <a:pt x="6863087" y="5357399"/>
                </a:cubicBezTo>
                <a:cubicBezTo>
                  <a:pt x="6811262" y="5378164"/>
                  <a:pt x="6759963" y="5400117"/>
                  <a:pt x="6707613" y="5419695"/>
                </a:cubicBezTo>
                <a:cubicBezTo>
                  <a:pt x="6685875" y="5427824"/>
                  <a:pt x="6660461" y="5428318"/>
                  <a:pt x="6640981" y="5440460"/>
                </a:cubicBezTo>
                <a:cubicBezTo>
                  <a:pt x="6614846" y="5456749"/>
                  <a:pt x="6599909" y="5485686"/>
                  <a:pt x="6574349" y="5502755"/>
                </a:cubicBezTo>
                <a:cubicBezTo>
                  <a:pt x="6547407" y="5520747"/>
                  <a:pt x="6514253" y="5528928"/>
                  <a:pt x="6485506" y="5544285"/>
                </a:cubicBezTo>
                <a:cubicBezTo>
                  <a:pt x="6462329" y="5556667"/>
                  <a:pt x="6443064" y="5575262"/>
                  <a:pt x="6418874" y="5585816"/>
                </a:cubicBezTo>
                <a:cubicBezTo>
                  <a:pt x="6331658" y="5623867"/>
                  <a:pt x="6238432" y="5649400"/>
                  <a:pt x="6152347" y="5689641"/>
                </a:cubicBezTo>
                <a:cubicBezTo>
                  <a:pt x="6088781" y="5719355"/>
                  <a:pt x="6062235" y="5736660"/>
                  <a:pt x="5996872" y="5751936"/>
                </a:cubicBezTo>
                <a:cubicBezTo>
                  <a:pt x="5930653" y="5767414"/>
                  <a:pt x="5863609" y="5779623"/>
                  <a:pt x="5796977" y="5793467"/>
                </a:cubicBezTo>
                <a:cubicBezTo>
                  <a:pt x="5708134" y="5834997"/>
                  <a:pt x="5613096" y="5866546"/>
                  <a:pt x="5530449" y="5918057"/>
                </a:cubicBezTo>
                <a:cubicBezTo>
                  <a:pt x="5475215" y="5952484"/>
                  <a:pt x="5439385" y="5978536"/>
                  <a:pt x="5374975" y="6001118"/>
                </a:cubicBezTo>
                <a:cubicBezTo>
                  <a:pt x="5346392" y="6011138"/>
                  <a:pt x="5315091" y="6012859"/>
                  <a:pt x="5286132" y="6021883"/>
                </a:cubicBezTo>
                <a:cubicBezTo>
                  <a:pt x="5177462" y="6055749"/>
                  <a:pt x="5190062" y="6054074"/>
                  <a:pt x="5108447" y="6104943"/>
                </a:cubicBezTo>
                <a:cubicBezTo>
                  <a:pt x="5086236" y="6091100"/>
                  <a:pt x="5065691" y="6074574"/>
                  <a:pt x="5041815" y="6063413"/>
                </a:cubicBezTo>
                <a:cubicBezTo>
                  <a:pt x="4899895" y="5997072"/>
                  <a:pt x="4786421" y="6086767"/>
                  <a:pt x="4619813" y="6125708"/>
                </a:cubicBezTo>
                <a:cubicBezTo>
                  <a:pt x="4268329" y="6407373"/>
                  <a:pt x="4422451" y="6304093"/>
                  <a:pt x="4175600" y="6457950"/>
                </a:cubicBezTo>
                <a:cubicBezTo>
                  <a:pt x="4005264" y="6404867"/>
                  <a:pt x="4133378" y="6466105"/>
                  <a:pt x="4086757" y="6146474"/>
                </a:cubicBezTo>
                <a:cubicBezTo>
                  <a:pt x="4078509" y="6089919"/>
                  <a:pt x="4057143" y="6035726"/>
                  <a:pt x="4042336" y="5980353"/>
                </a:cubicBezTo>
                <a:cubicBezTo>
                  <a:pt x="4012722" y="5987274"/>
                  <a:pt x="3976467" y="5982325"/>
                  <a:pt x="3953494" y="6001118"/>
                </a:cubicBezTo>
                <a:cubicBezTo>
                  <a:pt x="3913315" y="6033986"/>
                  <a:pt x="3897428" y="6086309"/>
                  <a:pt x="3864651" y="6125708"/>
                </a:cubicBezTo>
                <a:cubicBezTo>
                  <a:pt x="3845367" y="6148889"/>
                  <a:pt x="3820230" y="6167239"/>
                  <a:pt x="3798019" y="6188004"/>
                </a:cubicBezTo>
                <a:cubicBezTo>
                  <a:pt x="3775808" y="6181082"/>
                  <a:pt x="3752906" y="6175861"/>
                  <a:pt x="3731387" y="6167239"/>
                </a:cubicBezTo>
                <a:cubicBezTo>
                  <a:pt x="3700955" y="6155044"/>
                  <a:pt x="3675655" y="6125708"/>
                  <a:pt x="3642545" y="6125708"/>
                </a:cubicBezTo>
                <a:cubicBezTo>
                  <a:pt x="3615851" y="6125708"/>
                  <a:pt x="3599789" y="6156078"/>
                  <a:pt x="3575913" y="6167239"/>
                </a:cubicBezTo>
                <a:cubicBezTo>
                  <a:pt x="3554972" y="6177027"/>
                  <a:pt x="3531492" y="6181082"/>
                  <a:pt x="3509281" y="6188004"/>
                </a:cubicBezTo>
                <a:cubicBezTo>
                  <a:pt x="3476907" y="6157737"/>
                  <a:pt x="3394746" y="6063413"/>
                  <a:pt x="3331596" y="6063413"/>
                </a:cubicBezTo>
                <a:cubicBezTo>
                  <a:pt x="3304902" y="6063413"/>
                  <a:pt x="3287174" y="6091100"/>
                  <a:pt x="3264964" y="6104943"/>
                </a:cubicBezTo>
                <a:cubicBezTo>
                  <a:pt x="3235350" y="6077257"/>
                  <a:pt x="3201250" y="6053207"/>
                  <a:pt x="3176121" y="6021883"/>
                </a:cubicBezTo>
                <a:cubicBezTo>
                  <a:pt x="3156256" y="5997120"/>
                  <a:pt x="3143325" y="5967806"/>
                  <a:pt x="3131700" y="5938822"/>
                </a:cubicBezTo>
                <a:cubicBezTo>
                  <a:pt x="3120982" y="5912100"/>
                  <a:pt x="3128559" y="5878047"/>
                  <a:pt x="3109489" y="5855762"/>
                </a:cubicBezTo>
                <a:cubicBezTo>
                  <a:pt x="3094864" y="5838670"/>
                  <a:pt x="3065068" y="5841919"/>
                  <a:pt x="3042857" y="5834997"/>
                </a:cubicBezTo>
                <a:cubicBezTo>
                  <a:pt x="3013243" y="5841919"/>
                  <a:pt x="2983366" y="5847921"/>
                  <a:pt x="2954015" y="5855762"/>
                </a:cubicBezTo>
                <a:cubicBezTo>
                  <a:pt x="2931503" y="5861776"/>
                  <a:pt x="2910795" y="5876527"/>
                  <a:pt x="2887383" y="5876527"/>
                </a:cubicBezTo>
                <a:cubicBezTo>
                  <a:pt x="2856857" y="5876527"/>
                  <a:pt x="2828155" y="5862684"/>
                  <a:pt x="2798541" y="5855762"/>
                </a:cubicBezTo>
                <a:cubicBezTo>
                  <a:pt x="2785805" y="5843856"/>
                  <a:pt x="2696199" y="5751936"/>
                  <a:pt x="2665277" y="5751936"/>
                </a:cubicBezTo>
                <a:cubicBezTo>
                  <a:pt x="2611378" y="5751936"/>
                  <a:pt x="2559641" y="5774280"/>
                  <a:pt x="2509802" y="5793467"/>
                </a:cubicBezTo>
                <a:cubicBezTo>
                  <a:pt x="2433263" y="5822931"/>
                  <a:pt x="2358674" y="5857477"/>
                  <a:pt x="2287696" y="5897292"/>
                </a:cubicBezTo>
                <a:cubicBezTo>
                  <a:pt x="2156567" y="5970849"/>
                  <a:pt x="2217597" y="5946824"/>
                  <a:pt x="2110011" y="5980353"/>
                </a:cubicBezTo>
                <a:cubicBezTo>
                  <a:pt x="2080397" y="5973431"/>
                  <a:pt x="2045004" y="5977416"/>
                  <a:pt x="2021168" y="5959588"/>
                </a:cubicBezTo>
                <a:cubicBezTo>
                  <a:pt x="2002887" y="5945914"/>
                  <a:pt x="2009427" y="5916870"/>
                  <a:pt x="1998958" y="5897292"/>
                </a:cubicBezTo>
                <a:cubicBezTo>
                  <a:pt x="1961940" y="5828075"/>
                  <a:pt x="1954536" y="5834997"/>
                  <a:pt x="1887904" y="5793467"/>
                </a:cubicBezTo>
                <a:cubicBezTo>
                  <a:pt x="1828676" y="5807310"/>
                  <a:pt x="1768137" y="5816947"/>
                  <a:pt x="1710219" y="5834997"/>
                </a:cubicBezTo>
                <a:cubicBezTo>
                  <a:pt x="1536001" y="5889290"/>
                  <a:pt x="1575361" y="5885282"/>
                  <a:pt x="1616385" y="5877491"/>
                </a:cubicBezTo>
                <a:lnTo>
                  <a:pt x="1635392" y="5873590"/>
                </a:lnTo>
                <a:lnTo>
                  <a:pt x="1622095" y="5876580"/>
                </a:lnTo>
                <a:cubicBezTo>
                  <a:pt x="1603175" y="5880881"/>
                  <a:pt x="1574425" y="5887501"/>
                  <a:pt x="1532534" y="5897292"/>
                </a:cubicBezTo>
                <a:cubicBezTo>
                  <a:pt x="1517727" y="5848840"/>
                  <a:pt x="1514289" y="5795986"/>
                  <a:pt x="1488113" y="5751936"/>
                </a:cubicBezTo>
                <a:cubicBezTo>
                  <a:pt x="1438915" y="5669143"/>
                  <a:pt x="1389563" y="5729129"/>
                  <a:pt x="1332638" y="5751936"/>
                </a:cubicBezTo>
                <a:cubicBezTo>
                  <a:pt x="1311119" y="5760559"/>
                  <a:pt x="1288217" y="5765780"/>
                  <a:pt x="1266007" y="5772702"/>
                </a:cubicBezTo>
                <a:cubicBezTo>
                  <a:pt x="1101933" y="5696005"/>
                  <a:pt x="1230935" y="5783625"/>
                  <a:pt x="1154953" y="5627346"/>
                </a:cubicBezTo>
                <a:cubicBezTo>
                  <a:pt x="1132862" y="5581907"/>
                  <a:pt x="1066111" y="5502755"/>
                  <a:pt x="1066111" y="5502755"/>
                </a:cubicBezTo>
                <a:cubicBezTo>
                  <a:pt x="1014286" y="5523520"/>
                  <a:pt x="962987" y="5584628"/>
                  <a:pt x="910636" y="5565050"/>
                </a:cubicBezTo>
                <a:cubicBezTo>
                  <a:pt x="858286" y="5545472"/>
                  <a:pt x="863273" y="5469235"/>
                  <a:pt x="844004" y="5419695"/>
                </a:cubicBezTo>
                <a:cubicBezTo>
                  <a:pt x="822757" y="5365068"/>
                  <a:pt x="825690" y="5298747"/>
                  <a:pt x="777372" y="5253574"/>
                </a:cubicBezTo>
                <a:cubicBezTo>
                  <a:pt x="760818" y="5238096"/>
                  <a:pt x="732951" y="5239730"/>
                  <a:pt x="710741" y="5232809"/>
                </a:cubicBezTo>
                <a:cubicBezTo>
                  <a:pt x="695117" y="5159778"/>
                  <a:pt x="638138" y="4884863"/>
                  <a:pt x="621898" y="4879802"/>
                </a:cubicBezTo>
                <a:lnTo>
                  <a:pt x="555266" y="4859037"/>
                </a:lnTo>
                <a:cubicBezTo>
                  <a:pt x="486939" y="4880330"/>
                  <a:pt x="456576" y="4901239"/>
                  <a:pt x="377581" y="4859037"/>
                </a:cubicBezTo>
                <a:cubicBezTo>
                  <a:pt x="354404" y="4846655"/>
                  <a:pt x="347967" y="4817506"/>
                  <a:pt x="333160" y="4796741"/>
                </a:cubicBezTo>
                <a:cubicBezTo>
                  <a:pt x="303546" y="4803663"/>
                  <a:pt x="270821" y="4803347"/>
                  <a:pt x="244317" y="4817506"/>
                </a:cubicBezTo>
                <a:cubicBezTo>
                  <a:pt x="121726" y="4882999"/>
                  <a:pt x="236854" y="4898241"/>
                  <a:pt x="111053" y="4859037"/>
                </a:cubicBezTo>
                <a:cubicBezTo>
                  <a:pt x="88843" y="4865958"/>
                  <a:pt x="60976" y="4895279"/>
                  <a:pt x="44421" y="4879802"/>
                </a:cubicBezTo>
                <a:cubicBezTo>
                  <a:pt x="1751" y="4839909"/>
                  <a:pt x="31008" y="4655703"/>
                  <a:pt x="44421" y="4630620"/>
                </a:cubicBezTo>
                <a:cubicBezTo>
                  <a:pt x="54891" y="4611042"/>
                  <a:pt x="88843" y="4616777"/>
                  <a:pt x="111053" y="4609855"/>
                </a:cubicBezTo>
                <a:cubicBezTo>
                  <a:pt x="125860" y="4575247"/>
                  <a:pt x="136112" y="4538614"/>
                  <a:pt x="155475" y="4506030"/>
                </a:cubicBezTo>
                <a:cubicBezTo>
                  <a:pt x="173452" y="4475777"/>
                  <a:pt x="209656" y="4455561"/>
                  <a:pt x="222106" y="4422969"/>
                </a:cubicBezTo>
                <a:cubicBezTo>
                  <a:pt x="247500" y="4356494"/>
                  <a:pt x="238488" y="4280857"/>
                  <a:pt x="266528" y="4215318"/>
                </a:cubicBezTo>
                <a:cubicBezTo>
                  <a:pt x="281335" y="4180709"/>
                  <a:pt x="299225" y="4147119"/>
                  <a:pt x="310949" y="4111492"/>
                </a:cubicBezTo>
                <a:cubicBezTo>
                  <a:pt x="376620" y="3911950"/>
                  <a:pt x="298112" y="3981059"/>
                  <a:pt x="422002" y="3903841"/>
                </a:cubicBezTo>
                <a:cubicBezTo>
                  <a:pt x="451616" y="3910763"/>
                  <a:pt x="482787" y="3913365"/>
                  <a:pt x="510845" y="3924606"/>
                </a:cubicBezTo>
                <a:cubicBezTo>
                  <a:pt x="535380" y="3934437"/>
                  <a:pt x="552692" y="3975405"/>
                  <a:pt x="577477" y="3966137"/>
                </a:cubicBezTo>
                <a:cubicBezTo>
                  <a:pt x="609740" y="3954071"/>
                  <a:pt x="637664" y="3824119"/>
                  <a:pt x="644109" y="3800016"/>
                </a:cubicBezTo>
                <a:cubicBezTo>
                  <a:pt x="642146" y="3772498"/>
                  <a:pt x="626477" y="3435016"/>
                  <a:pt x="599687" y="3343183"/>
                </a:cubicBezTo>
                <a:cubicBezTo>
                  <a:pt x="590976" y="3313320"/>
                  <a:pt x="576462" y="3283903"/>
                  <a:pt x="555266" y="3260123"/>
                </a:cubicBezTo>
                <a:cubicBezTo>
                  <a:pt x="524407" y="3225502"/>
                  <a:pt x="433969" y="3199885"/>
                  <a:pt x="399792" y="3177062"/>
                </a:cubicBezTo>
                <a:cubicBezTo>
                  <a:pt x="374231" y="3159994"/>
                  <a:pt x="355370" y="3135532"/>
                  <a:pt x="333160" y="3114767"/>
                </a:cubicBezTo>
                <a:cubicBezTo>
                  <a:pt x="325756" y="3094002"/>
                  <a:pt x="310949" y="3074360"/>
                  <a:pt x="310949" y="3052472"/>
                </a:cubicBezTo>
                <a:cubicBezTo>
                  <a:pt x="310949" y="2989793"/>
                  <a:pt x="322965" y="2927535"/>
                  <a:pt x="333160" y="2865586"/>
                </a:cubicBezTo>
                <a:cubicBezTo>
                  <a:pt x="337801" y="2837379"/>
                  <a:pt x="349383" y="2810510"/>
                  <a:pt x="355370" y="2782525"/>
                </a:cubicBezTo>
                <a:cubicBezTo>
                  <a:pt x="364202" y="2741240"/>
                  <a:pt x="371995" y="2699712"/>
                  <a:pt x="377581" y="2657935"/>
                </a:cubicBezTo>
                <a:cubicBezTo>
                  <a:pt x="386809" y="2588909"/>
                  <a:pt x="377910" y="2516770"/>
                  <a:pt x="399792" y="2450283"/>
                </a:cubicBezTo>
                <a:cubicBezTo>
                  <a:pt x="409029" y="2422216"/>
                  <a:pt x="446315" y="2410548"/>
                  <a:pt x="466424" y="2387988"/>
                </a:cubicBezTo>
                <a:cubicBezTo>
                  <a:pt x="514263" y="2334316"/>
                  <a:pt x="510795" y="2325832"/>
                  <a:pt x="533055" y="2263397"/>
                </a:cubicBezTo>
                <a:cubicBezTo>
                  <a:pt x="327899" y="2199463"/>
                  <a:pt x="681488" y="2305772"/>
                  <a:pt x="177685" y="2201102"/>
                </a:cubicBezTo>
                <a:cubicBezTo>
                  <a:pt x="138766" y="2193016"/>
                  <a:pt x="103963" y="2172660"/>
                  <a:pt x="66632" y="2159572"/>
                </a:cubicBezTo>
                <a:cubicBezTo>
                  <a:pt x="44711" y="2151886"/>
                  <a:pt x="22211" y="2145729"/>
                  <a:pt x="0" y="2138807"/>
                </a:cubicBezTo>
                <a:cubicBezTo>
                  <a:pt x="117099" y="2102315"/>
                  <a:pt x="22348" y="2142161"/>
                  <a:pt x="133264" y="2055746"/>
                </a:cubicBezTo>
                <a:cubicBezTo>
                  <a:pt x="259169" y="1957654"/>
                  <a:pt x="136671" y="2074237"/>
                  <a:pt x="288738" y="1972686"/>
                </a:cubicBezTo>
                <a:cubicBezTo>
                  <a:pt x="416090" y="1887640"/>
                  <a:pt x="302385" y="1939162"/>
                  <a:pt x="399792" y="1848095"/>
                </a:cubicBezTo>
                <a:cubicBezTo>
                  <a:pt x="418667" y="1830449"/>
                  <a:pt x="444213" y="1820408"/>
                  <a:pt x="466424" y="1806565"/>
                </a:cubicBezTo>
                <a:cubicBezTo>
                  <a:pt x="490403" y="1772937"/>
                  <a:pt x="548605" y="1726829"/>
                  <a:pt x="488634" y="1681974"/>
                </a:cubicBezTo>
                <a:cubicBezTo>
                  <a:pt x="464798" y="1664146"/>
                  <a:pt x="429406" y="1668131"/>
                  <a:pt x="399792" y="1661209"/>
                </a:cubicBezTo>
                <a:cubicBezTo>
                  <a:pt x="407195" y="1543540"/>
                  <a:pt x="409457" y="1425490"/>
                  <a:pt x="422002" y="1308202"/>
                </a:cubicBezTo>
                <a:cubicBezTo>
                  <a:pt x="424332" y="1286422"/>
                  <a:pt x="429588" y="1262999"/>
                  <a:pt x="444213" y="1245907"/>
                </a:cubicBezTo>
                <a:cubicBezTo>
                  <a:pt x="460889" y="1226419"/>
                  <a:pt x="486309" y="1214208"/>
                  <a:pt x="510845" y="1204377"/>
                </a:cubicBezTo>
                <a:cubicBezTo>
                  <a:pt x="538903" y="1193135"/>
                  <a:pt x="570073" y="1190533"/>
                  <a:pt x="599687" y="1183611"/>
                </a:cubicBezTo>
                <a:cubicBezTo>
                  <a:pt x="618779" y="737375"/>
                  <a:pt x="468375" y="746450"/>
                  <a:pt x="688530" y="622954"/>
                </a:cubicBezTo>
                <a:cubicBezTo>
                  <a:pt x="702726" y="614991"/>
                  <a:pt x="681126" y="661023"/>
                  <a:pt x="732951" y="602188"/>
                </a:cubicBezTo>
                <a:cubicBezTo>
                  <a:pt x="784776" y="543354"/>
                  <a:pt x="903339" y="449713"/>
                  <a:pt x="999479" y="269947"/>
                </a:cubicBezTo>
                <a:cubicBezTo>
                  <a:pt x="1054126" y="321037"/>
                  <a:pt x="1098916" y="352053"/>
                  <a:pt x="1132743" y="415302"/>
                </a:cubicBezTo>
                <a:cubicBezTo>
                  <a:pt x="1143213" y="434880"/>
                  <a:pt x="1136968" y="463585"/>
                  <a:pt x="1154953" y="477598"/>
                </a:cubicBezTo>
                <a:cubicBezTo>
                  <a:pt x="1185582" y="501461"/>
                  <a:pt x="1228989" y="505284"/>
                  <a:pt x="1266007" y="519128"/>
                </a:cubicBezTo>
                <a:cubicBezTo>
                  <a:pt x="1288217" y="498363"/>
                  <a:pt x="1308509" y="475632"/>
                  <a:pt x="1332638" y="456833"/>
                </a:cubicBezTo>
                <a:cubicBezTo>
                  <a:pt x="1353146" y="440856"/>
                  <a:pt x="1382594" y="434790"/>
                  <a:pt x="1399270" y="415302"/>
                </a:cubicBezTo>
                <a:cubicBezTo>
                  <a:pt x="1413896" y="398211"/>
                  <a:pt x="1406493" y="369822"/>
                  <a:pt x="1421481" y="353007"/>
                </a:cubicBezTo>
                <a:cubicBezTo>
                  <a:pt x="1445179" y="326420"/>
                  <a:pt x="1482808" y="313864"/>
                  <a:pt x="1510324" y="290712"/>
                </a:cubicBezTo>
                <a:cubicBezTo>
                  <a:pt x="1686580" y="142404"/>
                  <a:pt x="1574137" y="187765"/>
                  <a:pt x="1710219" y="145356"/>
                </a:cubicBezTo>
                <a:cubicBezTo>
                  <a:pt x="1754641" y="173043"/>
                  <a:pt x="1813869" y="269947"/>
                  <a:pt x="1843483" y="228416"/>
                </a:cubicBezTo>
                <a:cubicBezTo>
                  <a:pt x="1858290" y="207651"/>
                  <a:pt x="1874661" y="187790"/>
                  <a:pt x="1887904" y="166121"/>
                </a:cubicBezTo>
                <a:cubicBezTo>
                  <a:pt x="1904331" y="139245"/>
                  <a:pt x="1914777" y="109311"/>
                  <a:pt x="1932326" y="83061"/>
                </a:cubicBezTo>
                <a:cubicBezTo>
                  <a:pt x="1951944" y="53713"/>
                  <a:pt x="1976747" y="27687"/>
                  <a:pt x="199895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391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54E0DBF-CEC2-4305-8DB9-433EAC45D90B}" type="datetimeFigureOut">
              <a:rPr lang="id-ID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20/03/2024</a:t>
            </a:fld>
            <a:endParaRPr lang="id-ID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id-ID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708D23C-7C90-4DBA-A3AF-E51AAA91A917}" type="slidenum">
              <a:rPr lang="id-ID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id-ID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9089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9" r:id="rId14"/>
    <p:sldLayoutId id="2147483681" r:id="rId15"/>
  </p:sldLayoutIdLst>
  <p:txStyles>
    <p:titleStyle>
      <a:lvl1pPr algn="ctr" defTabSz="9143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91437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914378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s://acem.org.au/getmedia/51dc74f7-9ff0-42ce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7"/>
          <p:cNvSpPr/>
          <p:nvPr/>
        </p:nvSpPr>
        <p:spPr>
          <a:xfrm rot="16200000" flipV="1">
            <a:off x="3621683" y="-344868"/>
            <a:ext cx="1843698" cy="9200936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shade val="100000"/>
                  <a:satMod val="115000"/>
                  <a:alpha val="0"/>
                </a:schemeClr>
              </a:gs>
            </a:gsLst>
            <a:lin ang="0" scaled="1"/>
          </a:gradFill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latin typeface="+mn-lt"/>
              <a:cs typeface="+mn-cs"/>
            </a:endParaRPr>
          </a:p>
        </p:txBody>
      </p:sp>
      <p:pic>
        <p:nvPicPr>
          <p:cNvPr id="1026" name="Picture 2" descr="KENALI TRIASE KEGAWATDARURAT YANG ADA DI IG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8" y="95250"/>
            <a:ext cx="9118042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lowchart: Punched Tape 1"/>
          <p:cNvSpPr/>
          <p:nvPr/>
        </p:nvSpPr>
        <p:spPr>
          <a:xfrm>
            <a:off x="4584979" y="3684099"/>
            <a:ext cx="3339821" cy="1143000"/>
          </a:xfrm>
          <a:prstGeom prst="flowChartPunchedTap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solidFill>
                  <a:srgbClr val="FFFF00"/>
                </a:solidFill>
              </a:rPr>
              <a:t>TRIAGE</a:t>
            </a:r>
            <a:endParaRPr lang="en-US" sz="6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1BBCC615-5718-4F2E-8B95-2A29F68F2087}"/>
              </a:ext>
            </a:extLst>
          </p:cNvPr>
          <p:cNvSpPr/>
          <p:nvPr/>
        </p:nvSpPr>
        <p:spPr>
          <a:xfrm>
            <a:off x="-21360" y="0"/>
            <a:ext cx="3300722" cy="5143500"/>
          </a:xfrm>
          <a:prstGeom prst="rect">
            <a:avLst/>
          </a:prstGeom>
          <a:solidFill>
            <a:srgbClr val="3A8496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80"/>
              </a:lnSpc>
            </a:pPr>
            <a:endParaRPr lang="en-US" dirty="0">
              <a:solidFill>
                <a:srgbClr val="395B6D"/>
              </a:solidFill>
              <a:latin typeface="Now" panose="0000050000000000000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CFE1A68E-4885-45C6-AD66-C865D668E886}"/>
              </a:ext>
            </a:extLst>
          </p:cNvPr>
          <p:cNvSpPr/>
          <p:nvPr/>
        </p:nvSpPr>
        <p:spPr>
          <a:xfrm>
            <a:off x="4328356" y="738960"/>
            <a:ext cx="3525180" cy="264519"/>
          </a:xfrm>
          <a:prstGeom prst="rect">
            <a:avLst/>
          </a:prstGeom>
          <a:solidFill>
            <a:srgbClr val="494F4F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lnSpc>
                <a:spcPct val="107000"/>
              </a:lnSpc>
              <a:spcAft>
                <a:spcPts val="684"/>
              </a:spcAft>
              <a:buSzPct val="150000"/>
            </a:pPr>
            <a:r>
              <a:rPr lang="fr-M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Open Sans" panose="020B0606030504020204" pitchFamily="34" charset="0"/>
                <a:cs typeface="Open Sans" panose="020B0606030504020204" pitchFamily="34" charset="0"/>
              </a:rPr>
              <a:t>PENDIDIKAN</a:t>
            </a:r>
            <a:endParaRPr lang="ar-M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Open Sans" panose="020B0606030504020204" pitchFamily="34" charset="0"/>
              <a:cs typeface="Mothanna" panose="02000503000000000000" pitchFamily="2" charset="-78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46BA2BA3-3A20-48E2-AE94-D9D62FF72A37}"/>
              </a:ext>
            </a:extLst>
          </p:cNvPr>
          <p:cNvSpPr/>
          <p:nvPr/>
        </p:nvSpPr>
        <p:spPr>
          <a:xfrm>
            <a:off x="4431526" y="2379210"/>
            <a:ext cx="3525180" cy="249383"/>
          </a:xfrm>
          <a:prstGeom prst="rect">
            <a:avLst/>
          </a:prstGeom>
          <a:solidFill>
            <a:srgbClr val="494F4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Open Sans" panose="020B0606030504020204" pitchFamily="34" charset="0"/>
                <a:cs typeface="Open Sans" panose="020B0606030504020204" pitchFamily="34" charset="0"/>
              </a:rPr>
              <a:t>PENGALAMAN</a:t>
            </a:r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28B23A1B-F5E7-4506-8705-78F503D72B49}"/>
              </a:ext>
            </a:extLst>
          </p:cNvPr>
          <p:cNvSpPr/>
          <p:nvPr/>
        </p:nvSpPr>
        <p:spPr>
          <a:xfrm>
            <a:off x="310087" y="2704168"/>
            <a:ext cx="2569527" cy="362683"/>
          </a:xfrm>
          <a:prstGeom prst="rect">
            <a:avLst/>
          </a:prstGeom>
          <a:solidFill>
            <a:srgbClr val="494F4F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Open Sans" panose="020B0606030504020204" pitchFamily="34" charset="0"/>
                <a:cs typeface="Open Sans" panose="020B0606030504020204" pitchFamily="34" charset="0"/>
              </a:rPr>
              <a:t>CONTACT</a:t>
            </a:r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40600902-D107-4E20-BD3A-25E8A5DEA347}"/>
              </a:ext>
            </a:extLst>
          </p:cNvPr>
          <p:cNvSpPr/>
          <p:nvPr/>
        </p:nvSpPr>
        <p:spPr>
          <a:xfrm>
            <a:off x="4445069" y="3612987"/>
            <a:ext cx="3525180" cy="265838"/>
          </a:xfrm>
          <a:prstGeom prst="rect">
            <a:avLst/>
          </a:prstGeom>
          <a:solidFill>
            <a:srgbClr val="494F4F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lnSpc>
                <a:spcPct val="107000"/>
              </a:lnSpc>
              <a:spcAft>
                <a:spcPts val="684"/>
              </a:spcAft>
              <a:buSzPct val="150000"/>
            </a:pPr>
            <a:r>
              <a:rPr lang="en-US" b="1" dirty="0" smtClean="0">
                <a:solidFill>
                  <a:schemeClr val="bg1"/>
                </a:solidFill>
                <a:ea typeface="Open Sans" panose="020B0606030504020204" pitchFamily="34" charset="0"/>
                <a:cs typeface="Mothanna" panose="02000503000000000000" pitchFamily="2" charset="-78"/>
              </a:rPr>
              <a:t>TRAINER</a:t>
            </a:r>
            <a:endParaRPr lang="ar-M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Open Sans" panose="020B0606030504020204" pitchFamily="34" charset="0"/>
              <a:cs typeface="Mothanna" panose="02000503000000000000" pitchFamily="2" charset="-78"/>
            </a:endParaRPr>
          </a:p>
        </p:txBody>
      </p:sp>
      <p:sp>
        <p:nvSpPr>
          <p:cNvPr id="72" name="Text Box 5">
            <a:extLst>
              <a:ext uri="{FF2B5EF4-FFF2-40B4-BE49-F238E27FC236}">
                <a16:creationId xmlns:a16="http://schemas.microsoft.com/office/drawing/2014/main" xmlns="" id="{B1A014D6-9E87-41C8-96DC-F0969FB56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119" y="33824"/>
            <a:ext cx="6099681" cy="453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2918" tIns="41459" rIns="82918" bIns="41459" numCol="1" anchor="t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2400" b="1" dirty="0" err="1" smtClean="0">
                <a:solidFill>
                  <a:srgbClr val="53838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Jakasmir</a:t>
            </a:r>
            <a:r>
              <a:rPr lang="en-US" sz="2400" b="1" dirty="0" smtClean="0">
                <a:solidFill>
                  <a:srgbClr val="53838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1" dirty="0" err="1" smtClean="0">
                <a:solidFill>
                  <a:srgbClr val="53838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Girsang</a:t>
            </a:r>
            <a:r>
              <a:rPr lang="en-US" sz="2400" b="1" dirty="0" smtClean="0">
                <a:solidFill>
                  <a:srgbClr val="53838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2400" b="1" dirty="0" err="1" smtClean="0">
                <a:solidFill>
                  <a:srgbClr val="53838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S.Kep,Ners</a:t>
            </a:r>
            <a:endParaRPr lang="en-US" sz="2400" b="1" dirty="0" smtClean="0">
              <a:solidFill>
                <a:srgbClr val="494F4F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3" name="Subtitle 2">
            <a:extLst>
              <a:ext uri="{FF2B5EF4-FFF2-40B4-BE49-F238E27FC236}">
                <a16:creationId xmlns:a16="http://schemas.microsoft.com/office/drawing/2014/main" xmlns="" id="{C95D3094-6258-4601-889B-5639483BE49E}"/>
              </a:ext>
            </a:extLst>
          </p:cNvPr>
          <p:cNvSpPr/>
          <p:nvPr/>
        </p:nvSpPr>
        <p:spPr>
          <a:xfrm>
            <a:off x="3362566" y="1200682"/>
            <a:ext cx="5663100" cy="117954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82918" tIns="41459" rIns="82918" bIns="41459" anchor="t" anchorCtr="0" compatLnSpc="0">
            <a:spAutoFit/>
          </a:bodyPr>
          <a:lstStyle/>
          <a:p>
            <a:pPr marL="164108"/>
            <a:r>
              <a:rPr lang="en-US" sz="1400" dirty="0" smtClean="0">
                <a:solidFill>
                  <a:srgbClr val="182D36"/>
                </a:solidFill>
                <a:latin typeface="+mj-lt"/>
              </a:rPr>
              <a:t>2003	: SDN 091376 </a:t>
            </a:r>
            <a:r>
              <a:rPr lang="en-US" sz="1400" dirty="0" err="1" smtClean="0">
                <a:solidFill>
                  <a:srgbClr val="182D36"/>
                </a:solidFill>
                <a:latin typeface="+mj-lt"/>
              </a:rPr>
              <a:t>Rakut</a:t>
            </a:r>
            <a:r>
              <a:rPr lang="en-US" sz="1400" dirty="0" smtClean="0">
                <a:solidFill>
                  <a:srgbClr val="182D36"/>
                </a:solidFill>
                <a:latin typeface="+mj-lt"/>
              </a:rPr>
              <a:t> </a:t>
            </a:r>
            <a:r>
              <a:rPr lang="en-US" sz="1400" dirty="0" err="1" smtClean="0">
                <a:solidFill>
                  <a:srgbClr val="182D36"/>
                </a:solidFill>
                <a:latin typeface="+mj-lt"/>
              </a:rPr>
              <a:t>Besi</a:t>
            </a:r>
            <a:endParaRPr lang="en-US" sz="1400" dirty="0" smtClean="0">
              <a:solidFill>
                <a:srgbClr val="182D36"/>
              </a:solidFill>
              <a:latin typeface="+mj-lt"/>
            </a:endParaRPr>
          </a:p>
          <a:p>
            <a:pPr marL="164108"/>
            <a:r>
              <a:rPr lang="en-US" sz="1400" dirty="0" smtClean="0">
                <a:solidFill>
                  <a:srgbClr val="000000"/>
                </a:solidFill>
                <a:latin typeface="+mj-lt"/>
              </a:rPr>
              <a:t>2006 	: SMPN 2 </a:t>
            </a:r>
            <a:r>
              <a:rPr lang="en-US" sz="1400" dirty="0" err="1" smtClean="0">
                <a:solidFill>
                  <a:srgbClr val="000000"/>
                </a:solidFill>
                <a:latin typeface="+mj-lt"/>
              </a:rPr>
              <a:t>Saribudolok</a:t>
            </a:r>
            <a:endParaRPr lang="en-US" sz="1400" dirty="0" smtClean="0">
              <a:solidFill>
                <a:srgbClr val="000000"/>
              </a:solidFill>
              <a:latin typeface="+mj-lt"/>
            </a:endParaRPr>
          </a:p>
          <a:p>
            <a:pPr marL="507008" indent="-342900">
              <a:buAutoNum type="arabicPlain" startAt="2009"/>
            </a:pPr>
            <a:r>
              <a:rPr lang="fr-FR" sz="14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	: SMA </a:t>
            </a:r>
            <a:r>
              <a:rPr lang="fr-FR" sz="1400" dirty="0" err="1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Sw</a:t>
            </a:r>
            <a:r>
              <a:rPr lang="fr-FR" sz="14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. C.R </a:t>
            </a:r>
            <a:r>
              <a:rPr lang="fr-FR" sz="1400" dirty="0" err="1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Vanduynhoven</a:t>
            </a:r>
            <a:r>
              <a:rPr lang="fr-FR" sz="14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dirty="0" err="1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Saribudolok</a:t>
            </a:r>
            <a:endParaRPr lang="fr-FR" sz="1400" dirty="0" smtClean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07008" indent="-342900">
              <a:buAutoNum type="arabicPlain" startAt="2016"/>
            </a:pPr>
            <a:r>
              <a:rPr lang="en-US" sz="1400" dirty="0" smtClean="0">
                <a:solidFill>
                  <a:srgbClr val="000000"/>
                </a:solidFill>
                <a:latin typeface="+mj-lt"/>
              </a:rPr>
              <a:t> 	: S1 </a:t>
            </a:r>
            <a:r>
              <a:rPr lang="en-US" sz="1400" dirty="0" err="1" smtClean="0">
                <a:solidFill>
                  <a:srgbClr val="000000"/>
                </a:solidFill>
                <a:latin typeface="+mj-lt"/>
              </a:rPr>
              <a:t>Keperawatan</a:t>
            </a:r>
            <a:r>
              <a:rPr lang="en-US" sz="1400" dirty="0" smtClean="0">
                <a:solidFill>
                  <a:srgbClr val="000000"/>
                </a:solidFill>
                <a:latin typeface="+mj-lt"/>
              </a:rPr>
              <a:t> FIK </a:t>
            </a:r>
            <a:r>
              <a:rPr lang="en-US" sz="1400" dirty="0" err="1" smtClean="0">
                <a:solidFill>
                  <a:srgbClr val="000000"/>
                </a:solidFill>
                <a:latin typeface="+mj-lt"/>
              </a:rPr>
              <a:t>Darma</a:t>
            </a:r>
            <a:r>
              <a:rPr lang="en-US" sz="14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+mj-lt"/>
              </a:rPr>
              <a:t>Agung</a:t>
            </a:r>
            <a:r>
              <a:rPr lang="en-US" sz="1400" dirty="0" smtClean="0">
                <a:solidFill>
                  <a:srgbClr val="000000"/>
                </a:solidFill>
                <a:latin typeface="+mj-lt"/>
              </a:rPr>
              <a:t> Medan</a:t>
            </a:r>
          </a:p>
          <a:p>
            <a:pPr marL="164108"/>
            <a:r>
              <a:rPr lang="en-US" sz="1400" dirty="0" smtClean="0">
                <a:solidFill>
                  <a:srgbClr val="000000"/>
                </a:solidFill>
                <a:latin typeface="+mj-lt"/>
              </a:rPr>
              <a:t>2018 	: </a:t>
            </a:r>
            <a:r>
              <a:rPr lang="en-US" sz="1400" dirty="0" err="1" smtClean="0">
                <a:solidFill>
                  <a:srgbClr val="000000"/>
                </a:solidFill>
                <a:latin typeface="+mj-lt"/>
              </a:rPr>
              <a:t>Ners</a:t>
            </a:r>
            <a:r>
              <a:rPr lang="en-US" sz="1400" dirty="0" smtClean="0">
                <a:solidFill>
                  <a:srgbClr val="000000"/>
                </a:solidFill>
                <a:latin typeface="+mj-lt"/>
              </a:rPr>
              <a:t> FIK </a:t>
            </a:r>
            <a:r>
              <a:rPr lang="en-US" sz="1400" dirty="0" err="1" smtClean="0">
                <a:solidFill>
                  <a:srgbClr val="000000"/>
                </a:solidFill>
                <a:latin typeface="+mj-lt"/>
              </a:rPr>
              <a:t>Darma</a:t>
            </a:r>
            <a:r>
              <a:rPr lang="en-US" sz="14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+mj-lt"/>
              </a:rPr>
              <a:t>Agung</a:t>
            </a:r>
            <a:r>
              <a:rPr lang="en-US" sz="1400" dirty="0" smtClean="0">
                <a:solidFill>
                  <a:srgbClr val="000000"/>
                </a:solidFill>
                <a:latin typeface="+mj-lt"/>
              </a:rPr>
              <a:t> Medan</a:t>
            </a:r>
            <a:endParaRPr lang="fr-FR" sz="1400" b="1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5" name="Subtitle 2">
            <a:extLst>
              <a:ext uri="{FF2B5EF4-FFF2-40B4-BE49-F238E27FC236}">
                <a16:creationId xmlns:a16="http://schemas.microsoft.com/office/drawing/2014/main" xmlns="" id="{B17CC27C-9AA6-4BA3-A77E-4E2DE59C9B47}"/>
              </a:ext>
            </a:extLst>
          </p:cNvPr>
          <p:cNvSpPr/>
          <p:nvPr/>
        </p:nvSpPr>
        <p:spPr>
          <a:xfrm>
            <a:off x="3420751" y="2830180"/>
            <a:ext cx="5573816" cy="96037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82918" tIns="41459" rIns="82918" bIns="41459" anchor="t" anchorCtr="0" compatLnSpc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+mj-lt"/>
              </a:rPr>
              <a:t>2013-2018 	: </a:t>
            </a:r>
            <a:r>
              <a:rPr lang="en-US" sz="1400" dirty="0" err="1" smtClean="0">
                <a:solidFill>
                  <a:srgbClr val="000000"/>
                </a:solidFill>
                <a:latin typeface="+mj-lt"/>
              </a:rPr>
              <a:t>Ruangan</a:t>
            </a:r>
            <a:r>
              <a:rPr lang="en-US" sz="1400" dirty="0" smtClean="0">
                <a:solidFill>
                  <a:srgbClr val="000000"/>
                </a:solidFill>
                <a:latin typeface="+mj-lt"/>
              </a:rPr>
              <a:t> ICU RSU Martha </a:t>
            </a:r>
            <a:r>
              <a:rPr lang="en-US" sz="1400" dirty="0" err="1" smtClean="0">
                <a:solidFill>
                  <a:srgbClr val="000000"/>
                </a:solidFill>
                <a:latin typeface="+mj-lt"/>
              </a:rPr>
              <a:t>Friska</a:t>
            </a:r>
            <a:r>
              <a:rPr lang="en-US" sz="1400" dirty="0" smtClean="0">
                <a:solidFill>
                  <a:srgbClr val="000000"/>
                </a:solidFill>
                <a:latin typeface="+mj-lt"/>
              </a:rPr>
              <a:t>  Medan</a:t>
            </a:r>
          </a:p>
          <a:p>
            <a:r>
              <a:rPr lang="en-US" sz="1400" dirty="0" smtClean="0">
                <a:solidFill>
                  <a:srgbClr val="000000"/>
                </a:solidFill>
                <a:latin typeface="+mj-lt"/>
              </a:rPr>
              <a:t>2018 - 2020 	: </a:t>
            </a:r>
            <a:r>
              <a:rPr lang="en-US" sz="1400" dirty="0" err="1" smtClean="0">
                <a:solidFill>
                  <a:srgbClr val="000000"/>
                </a:solidFill>
                <a:latin typeface="+mj-lt"/>
              </a:rPr>
              <a:t>Ruangan</a:t>
            </a:r>
            <a:r>
              <a:rPr lang="en-US" sz="1400" dirty="0" smtClean="0">
                <a:solidFill>
                  <a:srgbClr val="000000"/>
                </a:solidFill>
                <a:latin typeface="+mj-lt"/>
              </a:rPr>
              <a:t> ICU RSUP H. Adam Malik Medan</a:t>
            </a:r>
          </a:p>
          <a:p>
            <a:r>
              <a:rPr lang="en-US" sz="1400" dirty="0" smtClean="0">
                <a:solidFill>
                  <a:srgbClr val="000000"/>
                </a:solidFill>
                <a:latin typeface="+mj-lt"/>
              </a:rPr>
              <a:t>2021 - </a:t>
            </a:r>
            <a:r>
              <a:rPr lang="en-US" sz="1400" dirty="0" err="1" smtClean="0">
                <a:solidFill>
                  <a:srgbClr val="000000"/>
                </a:solidFill>
                <a:latin typeface="+mj-lt"/>
              </a:rPr>
              <a:t>Sekarang</a:t>
            </a:r>
            <a:r>
              <a:rPr lang="en-US" sz="1400" dirty="0" smtClean="0">
                <a:solidFill>
                  <a:srgbClr val="000000"/>
                </a:solidFill>
                <a:latin typeface="+mj-lt"/>
              </a:rPr>
              <a:t>  </a:t>
            </a:r>
            <a:r>
              <a:rPr lang="en-US" sz="1400" dirty="0" err="1" smtClean="0">
                <a:solidFill>
                  <a:srgbClr val="000000"/>
                </a:solidFill>
                <a:latin typeface="+mj-lt"/>
              </a:rPr>
              <a:t>Ruangan</a:t>
            </a:r>
            <a:r>
              <a:rPr lang="en-US" sz="1400" dirty="0" smtClean="0">
                <a:solidFill>
                  <a:srgbClr val="000000"/>
                </a:solidFill>
                <a:latin typeface="+mj-lt"/>
              </a:rPr>
              <a:t> IGD RSUD </a:t>
            </a:r>
            <a:r>
              <a:rPr lang="en-US" sz="1400" dirty="0" err="1" smtClean="0">
                <a:solidFill>
                  <a:srgbClr val="000000"/>
                </a:solidFill>
                <a:latin typeface="+mj-lt"/>
              </a:rPr>
              <a:t>dr</a:t>
            </a:r>
            <a:r>
              <a:rPr lang="en-US" sz="14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+mj-lt"/>
              </a:rPr>
              <a:t>Djasamen</a:t>
            </a:r>
            <a:r>
              <a:rPr lang="en-US" sz="14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+mj-lt"/>
              </a:rPr>
              <a:t>Saragih</a:t>
            </a:r>
            <a:r>
              <a:rPr lang="en-US" sz="14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+mj-lt"/>
              </a:rPr>
              <a:t>Pematangsiantar</a:t>
            </a:r>
            <a:endParaRPr lang="en-US" sz="1400" dirty="0" smtClean="0">
              <a:solidFill>
                <a:srgbClr val="000000"/>
              </a:solidFill>
              <a:latin typeface="+mj-lt"/>
            </a:endParaRPr>
          </a:p>
          <a:p>
            <a:r>
              <a:rPr lang="en-US" sz="1400" dirty="0" smtClean="0">
                <a:solidFill>
                  <a:srgbClr val="000000"/>
                </a:solidFill>
                <a:latin typeface="+mj-lt"/>
              </a:rPr>
              <a:t> 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xmlns="" id="{2C54BE10-F740-46AB-AF6B-860275FE4E8C}"/>
              </a:ext>
            </a:extLst>
          </p:cNvPr>
          <p:cNvSpPr/>
          <p:nvPr/>
        </p:nvSpPr>
        <p:spPr>
          <a:xfrm>
            <a:off x="3456610" y="3950690"/>
            <a:ext cx="566131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 startAt="2022"/>
            </a:pPr>
            <a:r>
              <a:rPr lang="en-US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+mj-lt"/>
              </a:rPr>
              <a:t>	: BTCLS Pro Emergency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400" dirty="0" smtClean="0">
                <a:solidFill>
                  <a:srgbClr val="000000"/>
                </a:solidFill>
                <a:latin typeface="+mj-lt"/>
              </a:rPr>
              <a:t>2024 	: BTCLS LPK Prima Indonesia</a:t>
            </a:r>
            <a:endParaRPr lang="fr-FR" sz="1400" b="1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9" b="33384"/>
          <a:stretch/>
        </p:blipFill>
        <p:spPr>
          <a:xfrm>
            <a:off x="141702" y="114300"/>
            <a:ext cx="2906299" cy="2389601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420" y="3190323"/>
            <a:ext cx="475381" cy="33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609601" y="3493488"/>
            <a:ext cx="1965213" cy="33556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082368366465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420" y="3994666"/>
            <a:ext cx="475381" cy="23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Rounded Rectangle 39"/>
          <p:cNvSpPr/>
          <p:nvPr/>
        </p:nvSpPr>
        <p:spPr>
          <a:xfrm>
            <a:off x="237690" y="4114801"/>
            <a:ext cx="3041672" cy="40004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jakasmirtambun@gmail.com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701788" y="4750788"/>
            <a:ext cx="1965213" cy="33556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Pematangsiantar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554585"/>
            <a:ext cx="457200" cy="30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677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938"/>
            <a:ext cx="914400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177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6386" name="Picture 2" descr="C:\Users\LENOVO\Pictures\Screenshots\Screenshot (1033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7" t="3125" r="2252" b="6985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LENOVO\Pictures\Screenshot (89)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4" r="70929" b="69152"/>
          <a:stretch/>
        </p:blipFill>
        <p:spPr bwMode="auto">
          <a:xfrm>
            <a:off x="7772401" y="-73960"/>
            <a:ext cx="1027299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910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LENOVO\Pictures\Screenshot (388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" t="9486" r="21194" b="19772"/>
          <a:stretch/>
        </p:blipFill>
        <p:spPr bwMode="auto">
          <a:xfrm>
            <a:off x="1" y="0"/>
            <a:ext cx="9144000" cy="5109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809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457202" y="206375"/>
            <a:ext cx="54006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id-ID" sz="280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TUJUAN UMUM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285750"/>
            <a:ext cx="1428750" cy="460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571500" y="857251"/>
            <a:ext cx="4071938" cy="7143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auto">
          <a:xfrm>
            <a:off x="539750" y="1205347"/>
            <a:ext cx="62420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indent="0">
              <a:buFont typeface="Arial" charset="0"/>
              <a:buNone/>
            </a:pPr>
            <a:r>
              <a:rPr lang="en-US" sz="2400" dirty="0" err="1"/>
              <a:t>Setelah</a:t>
            </a:r>
            <a:r>
              <a:rPr lang="en-US" sz="2400" dirty="0"/>
              <a:t> </a:t>
            </a:r>
            <a:r>
              <a:rPr lang="en-US" sz="2400" dirty="0" err="1"/>
              <a:t>mengikuti</a:t>
            </a:r>
            <a:r>
              <a:rPr lang="en-US" sz="2400" dirty="0"/>
              <a:t> </a:t>
            </a:r>
            <a:r>
              <a:rPr lang="en-US" sz="2400" dirty="0" err="1"/>
              <a:t>mata</a:t>
            </a:r>
            <a:r>
              <a:rPr lang="en-US" sz="2400" dirty="0"/>
              <a:t> </a:t>
            </a:r>
            <a:r>
              <a:rPr lang="en-US" sz="2400" dirty="0" err="1"/>
              <a:t>pelatihan</a:t>
            </a:r>
            <a:r>
              <a:rPr lang="en-US" sz="2400" dirty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, </a:t>
            </a:r>
            <a:r>
              <a:rPr lang="en-US" sz="2400" dirty="0" err="1" smtClean="0"/>
              <a:t>peserta</a:t>
            </a:r>
            <a:r>
              <a:rPr lang="en-US" sz="2400" dirty="0" smtClean="0"/>
              <a:t> </a:t>
            </a:r>
            <a:r>
              <a:rPr lang="en-US" sz="2400" dirty="0" err="1"/>
              <a:t>mampu</a:t>
            </a:r>
            <a:r>
              <a:rPr lang="en-US" sz="2400" dirty="0"/>
              <a:t> </a:t>
            </a:r>
            <a:r>
              <a:rPr lang="en-US" sz="2400" dirty="0" err="1"/>
              <a:t>memahami</a:t>
            </a:r>
            <a:r>
              <a:rPr lang="en-US" sz="2400" dirty="0"/>
              <a:t> </a:t>
            </a:r>
            <a:r>
              <a:rPr lang="en-US" sz="2400" i="1" dirty="0"/>
              <a:t>triage </a:t>
            </a:r>
            <a:r>
              <a:rPr lang="en-US" sz="2400" dirty="0" err="1" smtClean="0"/>
              <a:t>pasien</a:t>
            </a:r>
            <a:r>
              <a:rPr lang="id-ID" altLang="en-US" sz="2400" b="1" dirty="0" smtClean="0"/>
              <a:t>.</a:t>
            </a:r>
            <a:endParaRPr lang="en-ID" altLang="en-US" sz="2400" b="1" dirty="0"/>
          </a:p>
        </p:txBody>
      </p:sp>
      <p:grpSp>
        <p:nvGrpSpPr>
          <p:cNvPr id="13" name="Group 16"/>
          <p:cNvGrpSpPr/>
          <p:nvPr/>
        </p:nvGrpSpPr>
        <p:grpSpPr>
          <a:xfrm>
            <a:off x="642910" y="4643452"/>
            <a:ext cx="8501090" cy="285752"/>
            <a:chOff x="642910" y="4643452"/>
            <a:chExt cx="8501090" cy="357190"/>
          </a:xfrm>
          <a:solidFill>
            <a:srgbClr val="1A2E1D"/>
          </a:solidFill>
        </p:grpSpPr>
        <p:sp>
          <p:nvSpPr>
            <p:cNvPr id="14" name="Rectangle 13"/>
            <p:cNvSpPr/>
            <p:nvPr/>
          </p:nvSpPr>
          <p:spPr>
            <a:xfrm>
              <a:off x="857224" y="4643452"/>
              <a:ext cx="8286776" cy="35719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  <p:sp>
          <p:nvSpPr>
            <p:cNvPr id="15" name="Isosceles Triangle 14"/>
            <p:cNvSpPr/>
            <p:nvPr/>
          </p:nvSpPr>
          <p:spPr>
            <a:xfrm flipV="1">
              <a:off x="642910" y="4643452"/>
              <a:ext cx="428628" cy="35719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55797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457202" y="206375"/>
            <a:ext cx="54006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id-ID" sz="2800" dirty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TUJUAN KHUSUS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285750"/>
            <a:ext cx="1428750" cy="460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571500" y="857251"/>
            <a:ext cx="4071938" cy="7143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grpSp>
        <p:nvGrpSpPr>
          <p:cNvPr id="9" name="Group 16"/>
          <p:cNvGrpSpPr/>
          <p:nvPr/>
        </p:nvGrpSpPr>
        <p:grpSpPr>
          <a:xfrm>
            <a:off x="642910" y="4643452"/>
            <a:ext cx="8501090" cy="285752"/>
            <a:chOff x="642910" y="4643452"/>
            <a:chExt cx="8501090" cy="357190"/>
          </a:xfrm>
          <a:solidFill>
            <a:srgbClr val="1A2E1D"/>
          </a:solidFill>
        </p:grpSpPr>
        <p:sp>
          <p:nvSpPr>
            <p:cNvPr id="10" name="Rectangle 9"/>
            <p:cNvSpPr/>
            <p:nvPr/>
          </p:nvSpPr>
          <p:spPr>
            <a:xfrm>
              <a:off x="857224" y="4643452"/>
              <a:ext cx="8286776" cy="35719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  <p:sp>
          <p:nvSpPr>
            <p:cNvPr id="11" name="Isosceles Triangle 10"/>
            <p:cNvSpPr/>
            <p:nvPr/>
          </p:nvSpPr>
          <p:spPr>
            <a:xfrm flipV="1">
              <a:off x="642910" y="4643452"/>
              <a:ext cx="428628" cy="35719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</p:grp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571500" y="1123950"/>
            <a:ext cx="8070688" cy="3276600"/>
          </a:xfrm>
        </p:spPr>
        <p:txBody>
          <a:bodyPr/>
          <a:lstStyle/>
          <a:p>
            <a:pPr marL="0" indent="0">
              <a:buNone/>
            </a:pPr>
            <a:r>
              <a:rPr lang="sv-SE" sz="2000" dirty="0"/>
              <a:t>peserta </a:t>
            </a:r>
            <a:r>
              <a:rPr lang="sv-SE" sz="2000" dirty="0" smtClean="0"/>
              <a:t>dapat menjelaskan </a:t>
            </a:r>
            <a:r>
              <a:rPr lang="sv-SE" sz="2000" dirty="0"/>
              <a:t>konsep </a:t>
            </a:r>
            <a:r>
              <a:rPr lang="sv-SE" sz="2000" i="1" dirty="0"/>
              <a:t>triage</a:t>
            </a:r>
            <a:r>
              <a:rPr lang="id-ID" altLang="en-US" sz="2000" b="1" dirty="0" smtClean="0"/>
              <a:t>.</a:t>
            </a:r>
            <a:endParaRPr lang="id-ID" altLang="en-US" sz="2000" b="1" dirty="0"/>
          </a:p>
          <a:p>
            <a:pPr marL="0" indent="0">
              <a:buNone/>
            </a:pPr>
            <a:endParaRPr lang="id-ID" altLang="en-US" sz="1050" b="1" dirty="0" smtClean="0"/>
          </a:p>
          <a:p>
            <a:pPr marL="0" indent="0">
              <a:buNone/>
            </a:pPr>
            <a:r>
              <a:rPr lang="en-US" sz="2000" dirty="0" err="1"/>
              <a:t>Menjelaskan</a:t>
            </a:r>
            <a:r>
              <a:rPr lang="en-US" sz="2000" dirty="0"/>
              <a:t> </a:t>
            </a:r>
            <a:r>
              <a:rPr lang="en-US" sz="2000" dirty="0" err="1"/>
              <a:t>langkah</a:t>
            </a:r>
            <a:r>
              <a:rPr lang="en-US" sz="2000" dirty="0"/>
              <a:t> </a:t>
            </a:r>
            <a:r>
              <a:rPr lang="en-US" sz="2000" dirty="0" err="1"/>
              <a:t>pelabelan</a:t>
            </a:r>
            <a:r>
              <a:rPr lang="en-US" sz="2000" dirty="0"/>
              <a:t> </a:t>
            </a:r>
            <a:r>
              <a:rPr lang="en-US" sz="2000" i="1" dirty="0"/>
              <a:t>triage </a:t>
            </a:r>
            <a:r>
              <a:rPr lang="en-US" sz="2000" dirty="0"/>
              <a:t>pre hospital</a:t>
            </a:r>
            <a:r>
              <a:rPr lang="id-ID" altLang="en-US" sz="2000" b="1" dirty="0" smtClean="0"/>
              <a:t>.</a:t>
            </a:r>
            <a:endParaRPr lang="id-ID" altLang="en-US" sz="2000" b="1" dirty="0"/>
          </a:p>
          <a:p>
            <a:pPr marL="0" indent="0">
              <a:buNone/>
            </a:pPr>
            <a:endParaRPr lang="id-ID" altLang="en-US" sz="1000" b="1" dirty="0" smtClean="0"/>
          </a:p>
          <a:p>
            <a:pPr marL="0" indent="0">
              <a:buNone/>
            </a:pPr>
            <a:r>
              <a:rPr lang="sv-SE" sz="2000" dirty="0"/>
              <a:t>Menjelaskan bagan alir </a:t>
            </a:r>
            <a:r>
              <a:rPr lang="sv-SE" sz="2000" i="1" dirty="0"/>
              <a:t>triage </a:t>
            </a:r>
            <a:r>
              <a:rPr lang="sv-SE" sz="2000" dirty="0" smtClean="0"/>
              <a:t>intra </a:t>
            </a:r>
            <a:r>
              <a:rPr lang="sv-SE" sz="2000" dirty="0"/>
              <a:t>hospital</a:t>
            </a:r>
            <a:r>
              <a:rPr lang="id-ID" altLang="en-US" sz="2000" b="1" dirty="0" smtClean="0"/>
              <a:t>.</a:t>
            </a:r>
            <a:endParaRPr lang="id-ID" altLang="en-US" sz="2000" b="1" dirty="0"/>
          </a:p>
          <a:p>
            <a:pPr marL="0" indent="0">
              <a:buNone/>
            </a:pPr>
            <a:endParaRPr lang="id-ID" altLang="en-US" sz="1000" b="1" dirty="0" smtClean="0"/>
          </a:p>
          <a:p>
            <a:pPr marL="0" indent="0">
              <a:buNone/>
            </a:pPr>
            <a:r>
              <a:rPr lang="en-US" sz="2000" dirty="0" err="1"/>
              <a:t>Menjelaskan</a:t>
            </a:r>
            <a:r>
              <a:rPr lang="en-US" sz="2000" dirty="0"/>
              <a:t> </a:t>
            </a:r>
            <a:r>
              <a:rPr lang="en-US" sz="2000" dirty="0" err="1"/>
              <a:t>bagan</a:t>
            </a:r>
            <a:r>
              <a:rPr lang="en-US" sz="2000" dirty="0"/>
              <a:t> </a:t>
            </a:r>
            <a:r>
              <a:rPr lang="en-US" sz="2000" dirty="0" err="1"/>
              <a:t>alir</a:t>
            </a:r>
            <a:r>
              <a:rPr lang="en-US" sz="2000" dirty="0"/>
              <a:t> </a:t>
            </a:r>
            <a:r>
              <a:rPr lang="en-US" sz="2000" i="1" dirty="0"/>
              <a:t>triage </a:t>
            </a:r>
            <a:r>
              <a:rPr lang="en-US" sz="2000" dirty="0" err="1"/>
              <a:t>bencana</a:t>
            </a:r>
            <a:r>
              <a:rPr lang="en-US" sz="2000" dirty="0"/>
              <a:t> </a:t>
            </a:r>
            <a:r>
              <a:rPr lang="en-US" sz="2000" dirty="0" err="1"/>
              <a:t>menggunakan</a:t>
            </a:r>
            <a:r>
              <a:rPr lang="en-US" sz="2000" dirty="0"/>
              <a:t> </a:t>
            </a:r>
            <a:r>
              <a:rPr lang="en-US" sz="2000" i="1" dirty="0"/>
              <a:t>Simple </a:t>
            </a:r>
            <a:r>
              <a:rPr lang="en-US" sz="2000" i="1" dirty="0" smtClean="0"/>
              <a:t>Triage and Rapid </a:t>
            </a:r>
            <a:r>
              <a:rPr lang="en-US" sz="2000" i="1" dirty="0" err="1" smtClean="0"/>
              <a:t>Treadment</a:t>
            </a:r>
            <a:r>
              <a:rPr lang="en-US" sz="2000" i="1" dirty="0" smtClean="0"/>
              <a:t> (START)</a:t>
            </a:r>
            <a:r>
              <a:rPr lang="id-ID" altLang="en-US" sz="2000" b="1" dirty="0" smtClean="0"/>
              <a:t>.</a:t>
            </a:r>
          </a:p>
          <a:p>
            <a:pPr marL="0" indent="0">
              <a:buNone/>
            </a:pPr>
            <a:endParaRPr lang="id-ID" altLang="en-US" sz="1000" b="1" dirty="0" smtClean="0"/>
          </a:p>
          <a:p>
            <a:pPr marL="0" indent="0">
              <a:buNone/>
            </a:pPr>
            <a:r>
              <a:rPr lang="en-US" sz="2000" dirty="0" err="1"/>
              <a:t>Menjelaskan</a:t>
            </a:r>
            <a:r>
              <a:rPr lang="en-US" sz="2000" dirty="0"/>
              <a:t> Cara </a:t>
            </a:r>
            <a:r>
              <a:rPr lang="en-US" sz="2000" dirty="0" err="1"/>
              <a:t>Pendokumentasian</a:t>
            </a:r>
            <a:r>
              <a:rPr lang="en-US" sz="2000" dirty="0"/>
              <a:t> </a:t>
            </a:r>
            <a:r>
              <a:rPr lang="en-US" sz="2000" i="1" dirty="0"/>
              <a:t>Triage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Sistim</a:t>
            </a:r>
            <a:r>
              <a:rPr lang="en-US" sz="2000" dirty="0"/>
              <a:t> SOAP </a:t>
            </a:r>
            <a:r>
              <a:rPr lang="id-ID" altLang="en-US" sz="2000" b="1" dirty="0" smtClean="0"/>
              <a:t>.</a:t>
            </a:r>
            <a:endParaRPr lang="id-ID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90644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itle 1"/>
          <p:cNvSpPr txBox="1">
            <a:spLocks/>
          </p:cNvSpPr>
          <p:nvPr/>
        </p:nvSpPr>
        <p:spPr bwMode="auto">
          <a:xfrm>
            <a:off x="457200" y="206375"/>
            <a:ext cx="54006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endParaRPr lang="id-ID" sz="2800" i="1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1500" y="285750"/>
            <a:ext cx="1428750" cy="460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8" name="Rectangle 7"/>
          <p:cNvSpPr/>
          <p:nvPr/>
        </p:nvSpPr>
        <p:spPr>
          <a:xfrm>
            <a:off x="571500" y="857250"/>
            <a:ext cx="4071938" cy="7143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grpSp>
        <p:nvGrpSpPr>
          <p:cNvPr id="9" name="Group 16"/>
          <p:cNvGrpSpPr/>
          <p:nvPr/>
        </p:nvGrpSpPr>
        <p:grpSpPr>
          <a:xfrm>
            <a:off x="642910" y="4643452"/>
            <a:ext cx="8501090" cy="285752"/>
            <a:chOff x="642910" y="4643452"/>
            <a:chExt cx="8501090" cy="357190"/>
          </a:xfrm>
          <a:solidFill>
            <a:srgbClr val="1A2E1D"/>
          </a:solidFill>
        </p:grpSpPr>
        <p:sp>
          <p:nvSpPr>
            <p:cNvPr id="10" name="Rectangle 9"/>
            <p:cNvSpPr/>
            <p:nvPr/>
          </p:nvSpPr>
          <p:spPr>
            <a:xfrm>
              <a:off x="857224" y="4643452"/>
              <a:ext cx="8286776" cy="35719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  <p:sp>
          <p:nvSpPr>
            <p:cNvPr id="11" name="Isosceles Triangle 10"/>
            <p:cNvSpPr/>
            <p:nvPr/>
          </p:nvSpPr>
          <p:spPr>
            <a:xfrm flipV="1">
              <a:off x="642910" y="4643452"/>
              <a:ext cx="428628" cy="35719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</p:grpSp>
      <p:sp>
        <p:nvSpPr>
          <p:cNvPr id="15" name="Content Placeholder 2"/>
          <p:cNvSpPr txBox="1">
            <a:spLocks/>
          </p:cNvSpPr>
          <p:nvPr/>
        </p:nvSpPr>
        <p:spPr>
          <a:xfrm>
            <a:off x="1403648" y="3257550"/>
            <a:ext cx="6825952" cy="1066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endParaRPr lang="en-ID" altLang="en-US" sz="2400" b="1" i="1" dirty="0" smtClean="0">
              <a:sym typeface="Wingdings" panose="05000000000000000000" pitchFamily="2" charset="2"/>
            </a:endParaRPr>
          </a:p>
        </p:txBody>
      </p:sp>
      <p:pic>
        <p:nvPicPr>
          <p:cNvPr id="1027" name="Picture 3" descr="C:\Users\LENOVO\Pictures\Screenshot (489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09" t="13608" r="35713" b="13865"/>
          <a:stretch/>
        </p:blipFill>
        <p:spPr bwMode="auto">
          <a:xfrm>
            <a:off x="0" y="-95250"/>
            <a:ext cx="9114483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2895600" y="954856"/>
            <a:ext cx="5715000" cy="358617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>
                <a:solidFill>
                  <a:schemeClr val="tx1"/>
                </a:solidFill>
              </a:rPr>
              <a:t>Triage </a:t>
            </a:r>
            <a:r>
              <a:rPr lang="en-US" sz="3200" dirty="0" err="1">
                <a:solidFill>
                  <a:schemeClr val="tx1"/>
                </a:solidFill>
              </a:rPr>
              <a:t>merupakan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suatu</a:t>
            </a:r>
            <a:r>
              <a:rPr lang="en-US" sz="3200" dirty="0">
                <a:solidFill>
                  <a:schemeClr val="tx1"/>
                </a:solidFill>
              </a:rPr>
              <a:t> proses </a:t>
            </a:r>
            <a:r>
              <a:rPr lang="en-US" sz="3200" dirty="0" err="1">
                <a:solidFill>
                  <a:schemeClr val="tx1"/>
                </a:solidFill>
              </a:rPr>
              <a:t>khusus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memilah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pasien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berdasarkan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beratnya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cedera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atau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penyakit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untuk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menenetukan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jenis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perawatan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gawat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darurat</a:t>
            </a:r>
            <a:r>
              <a:rPr lang="en-US" sz="32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146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52400" y="133350"/>
            <a:ext cx="4787008" cy="473576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PEMBAGIAN TRIAGE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4" name="Pentagon 3"/>
          <p:cNvSpPr/>
          <p:nvPr/>
        </p:nvSpPr>
        <p:spPr>
          <a:xfrm>
            <a:off x="457200" y="895350"/>
            <a:ext cx="2971800" cy="11430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/>
              <a:t>Pre Hospital (</a:t>
            </a:r>
            <a:r>
              <a:rPr lang="en-US" i="1" dirty="0" err="1"/>
              <a:t>Pelabelan</a:t>
            </a:r>
            <a:r>
              <a:rPr lang="en-US" i="1" dirty="0"/>
              <a:t> Triage)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572000" y="819150"/>
            <a:ext cx="2667000" cy="5334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gawat</a:t>
            </a:r>
            <a:r>
              <a:rPr lang="en-US" dirty="0" smtClean="0"/>
              <a:t>,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darurat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572837" y="1504950"/>
            <a:ext cx="2667000" cy="533400"/>
          </a:xfrm>
          <a:prstGeom prst="round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 smtClean="0">
                <a:solidFill>
                  <a:schemeClr val="tx1"/>
                </a:solidFill>
              </a:rPr>
              <a:t>Gawat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tidak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darurat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574512" y="2190750"/>
            <a:ext cx="2667000" cy="5334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 smtClean="0"/>
              <a:t>Gawat</a:t>
            </a:r>
            <a:r>
              <a:rPr lang="en-US" dirty="0" smtClean="0"/>
              <a:t> </a:t>
            </a:r>
            <a:r>
              <a:rPr lang="en-US" dirty="0" err="1" smtClean="0"/>
              <a:t>darurat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4606332" y="2886389"/>
            <a:ext cx="2667000" cy="5334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 smtClean="0"/>
              <a:t>Meninggal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89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457202" y="57151"/>
            <a:ext cx="54006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2800" i="1" dirty="0"/>
              <a:t>Intra Hospital</a:t>
            </a:r>
            <a:endParaRPr lang="id-ID" sz="2800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1500" y="133350"/>
            <a:ext cx="1428750" cy="460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4" name="Rectangle 3"/>
          <p:cNvSpPr/>
          <p:nvPr/>
        </p:nvSpPr>
        <p:spPr>
          <a:xfrm>
            <a:off x="571500" y="590550"/>
            <a:ext cx="4071938" cy="7143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grpSp>
        <p:nvGrpSpPr>
          <p:cNvPr id="5" name="Group 16"/>
          <p:cNvGrpSpPr/>
          <p:nvPr/>
        </p:nvGrpSpPr>
        <p:grpSpPr>
          <a:xfrm>
            <a:off x="642910" y="4643452"/>
            <a:ext cx="8501090" cy="285752"/>
            <a:chOff x="642910" y="4643452"/>
            <a:chExt cx="8501090" cy="357190"/>
          </a:xfrm>
          <a:solidFill>
            <a:srgbClr val="1A2E1D"/>
          </a:solidFill>
        </p:grpSpPr>
        <p:sp>
          <p:nvSpPr>
            <p:cNvPr id="6" name="Rectangle 5"/>
            <p:cNvSpPr/>
            <p:nvPr/>
          </p:nvSpPr>
          <p:spPr>
            <a:xfrm>
              <a:off x="857224" y="4643452"/>
              <a:ext cx="8286776" cy="35719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  <p:sp>
          <p:nvSpPr>
            <p:cNvPr id="7" name="Isosceles Triangle 6"/>
            <p:cNvSpPr/>
            <p:nvPr/>
          </p:nvSpPr>
          <p:spPr>
            <a:xfrm flipV="1">
              <a:off x="642910" y="4643452"/>
              <a:ext cx="428628" cy="35719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</p:grp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99544"/>
              </p:ext>
            </p:extLst>
          </p:nvPr>
        </p:nvGraphicFramePr>
        <p:xfrm>
          <a:off x="76200" y="742951"/>
          <a:ext cx="8991601" cy="4395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3405"/>
                <a:gridCol w="4608196"/>
              </a:tblGrid>
              <a:tr h="36014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6014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250880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600" dirty="0" err="1" smtClean="0"/>
                        <a:t>Mengalami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masalah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pada</a:t>
                      </a:r>
                      <a:r>
                        <a:rPr lang="en-US" sz="1600" dirty="0" smtClean="0"/>
                        <a:t> airway, breathing, circulation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600" dirty="0" err="1" smtClean="0"/>
                        <a:t>Syok</a:t>
                      </a:r>
                      <a:endParaRPr lang="en-US" sz="160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600" dirty="0" err="1" smtClean="0"/>
                        <a:t>Perdarahan</a:t>
                      </a:r>
                      <a:endParaRPr lang="en-US" sz="160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600" dirty="0" smtClean="0"/>
                        <a:t>Open</a:t>
                      </a:r>
                      <a:r>
                        <a:rPr lang="en-US" sz="1600" baseline="0" dirty="0" smtClean="0"/>
                        <a:t> chest wounds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600" baseline="0" dirty="0" smtClean="0"/>
                        <a:t>Trauma </a:t>
                      </a:r>
                      <a:r>
                        <a:rPr lang="en-US" sz="1600" baseline="0" dirty="0" err="1" smtClean="0"/>
                        <a:t>pada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abdoment</a:t>
                      </a:r>
                      <a:endParaRPr lang="en-US" sz="1600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600" baseline="0" dirty="0" err="1" smtClean="0"/>
                        <a:t>Pneumothoraks</a:t>
                      </a:r>
                      <a:endParaRPr lang="en-US" sz="1600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600" baseline="0" dirty="0" smtClean="0"/>
                        <a:t>Trauma </a:t>
                      </a:r>
                      <a:r>
                        <a:rPr lang="en-US" sz="1600" baseline="0" dirty="0" err="1" smtClean="0"/>
                        <a:t>kepala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Luka </a:t>
                      </a:r>
                      <a:r>
                        <a:rPr lang="en-US" dirty="0" err="1" smtClean="0"/>
                        <a:t>bakar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tanpa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komplikasi</a:t>
                      </a:r>
                      <a:endParaRPr lang="en-US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Multiple trauma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Trauma spinal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Abdominal injuries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Eye injuries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n-US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endParaRPr lang="en-US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endParaRPr lang="en-US" dirty="0"/>
                    </a:p>
                  </a:txBody>
                  <a:tcPr/>
                </a:tc>
              </a:tr>
              <a:tr h="36014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012097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Sprains, Strains, </a:t>
                      </a:r>
                      <a:r>
                        <a:rPr lang="en-US" dirty="0" err="1" smtClean="0"/>
                        <a:t>laserasi</a:t>
                      </a:r>
                      <a:endParaRPr lang="en-US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err="1" smtClean="0"/>
                        <a:t>Masalah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Psikologis</a:t>
                      </a:r>
                      <a:endParaRPr lang="en-US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err="1" smtClean="0"/>
                        <a:t>Tanpa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luka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err="1" smtClean="0"/>
                        <a:t>Cidera</a:t>
                      </a:r>
                      <a:r>
                        <a:rPr lang="en-US" dirty="0" smtClean="0"/>
                        <a:t> fatal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err="1" smtClean="0"/>
                        <a:t>Tidak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ada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respon</a:t>
                      </a:r>
                      <a:endParaRPr lang="en-US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err="1" smtClean="0"/>
                        <a:t>Tampak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tanda-tanda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kematian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3810000" y="742950"/>
            <a:ext cx="1371600" cy="3048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TRIAGE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6200" y="1123950"/>
            <a:ext cx="4495800" cy="3048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MERAH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572000" y="1123950"/>
            <a:ext cx="44958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KUNING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611618" y="3790950"/>
            <a:ext cx="4495800" cy="3048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HITAM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76200" y="3790950"/>
            <a:ext cx="4495800" cy="3048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HIJAU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1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9600"/>
            <a:ext cx="8839200" cy="455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1219200" y="209550"/>
            <a:ext cx="6096000" cy="381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Alur</a:t>
            </a:r>
            <a:r>
              <a:rPr lang="en-US" b="1" dirty="0"/>
              <a:t> </a:t>
            </a:r>
            <a:r>
              <a:rPr lang="en-US" b="1" i="1" dirty="0" err="1"/>
              <a:t>Triage</a:t>
            </a:r>
            <a:r>
              <a:rPr lang="en-US" b="1" dirty="0" err="1"/>
              <a:t>,Tindakan</a:t>
            </a:r>
            <a:r>
              <a:rPr lang="en-US" b="1" dirty="0"/>
              <a:t>, </a:t>
            </a:r>
            <a:r>
              <a:rPr lang="en-US" b="1" dirty="0" err="1"/>
              <a:t>Evakuasi</a:t>
            </a:r>
            <a:r>
              <a:rPr lang="en-US" b="1" dirty="0"/>
              <a:t> &amp; </a:t>
            </a:r>
            <a:r>
              <a:rPr lang="en-US" b="1" dirty="0" err="1"/>
              <a:t>Transportasi</a:t>
            </a:r>
            <a:r>
              <a:rPr lang="en-US" b="1" dirty="0"/>
              <a:t> </a:t>
            </a:r>
            <a:r>
              <a:rPr lang="en-US" b="1" i="1" dirty="0"/>
              <a:t>Intra Hospital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35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457202" y="285750"/>
            <a:ext cx="701039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2800" i="1" dirty="0"/>
              <a:t>Triage </a:t>
            </a:r>
            <a:r>
              <a:rPr lang="en-US" sz="2800" i="1" dirty="0" err="1"/>
              <a:t>Bencana</a:t>
            </a:r>
            <a:r>
              <a:rPr lang="en-US" sz="2800" i="1" dirty="0"/>
              <a:t> (4 </a:t>
            </a:r>
            <a:r>
              <a:rPr lang="en-US" sz="2800" i="1" dirty="0" err="1"/>
              <a:t>Kategori</a:t>
            </a:r>
            <a:r>
              <a:rPr lang="en-US" sz="2800" i="1" dirty="0"/>
              <a:t> Triage START)</a:t>
            </a:r>
            <a:endParaRPr lang="id-ID" sz="2800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  <a:p>
            <a:pPr eaLnBrk="1" hangingPunct="1"/>
            <a:endParaRPr lang="id-ID" sz="2800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1500" y="57150"/>
            <a:ext cx="1428750" cy="460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4" name="Rectangle 3"/>
          <p:cNvSpPr/>
          <p:nvPr/>
        </p:nvSpPr>
        <p:spPr>
          <a:xfrm>
            <a:off x="571500" y="590550"/>
            <a:ext cx="67437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grpSp>
        <p:nvGrpSpPr>
          <p:cNvPr id="5" name="Group 16"/>
          <p:cNvGrpSpPr/>
          <p:nvPr/>
        </p:nvGrpSpPr>
        <p:grpSpPr>
          <a:xfrm>
            <a:off x="642910" y="4643452"/>
            <a:ext cx="8501090" cy="285752"/>
            <a:chOff x="642910" y="4643452"/>
            <a:chExt cx="8501090" cy="357190"/>
          </a:xfrm>
          <a:solidFill>
            <a:srgbClr val="1A2E1D"/>
          </a:solidFill>
        </p:grpSpPr>
        <p:sp>
          <p:nvSpPr>
            <p:cNvPr id="6" name="Rectangle 5"/>
            <p:cNvSpPr/>
            <p:nvPr/>
          </p:nvSpPr>
          <p:spPr>
            <a:xfrm>
              <a:off x="857224" y="4643452"/>
              <a:ext cx="8286776" cy="35719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  <p:sp>
          <p:nvSpPr>
            <p:cNvPr id="7" name="Isosceles Triangle 6"/>
            <p:cNvSpPr/>
            <p:nvPr/>
          </p:nvSpPr>
          <p:spPr>
            <a:xfrm flipV="1">
              <a:off x="642910" y="4643452"/>
              <a:ext cx="428628" cy="35719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</p:grp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307370"/>
              </p:ext>
            </p:extLst>
          </p:nvPr>
        </p:nvGraphicFramePr>
        <p:xfrm>
          <a:off x="76200" y="742951"/>
          <a:ext cx="8991601" cy="44838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3405"/>
                <a:gridCol w="4608196"/>
              </a:tblGrid>
              <a:tr h="39555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9555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928330">
                <a:tc>
                  <a:txBody>
                    <a:bodyPr/>
                    <a:lstStyle/>
                    <a:p>
                      <a:pPr algn="just"/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Penanganan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kepada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pasien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memiliki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kemungkinan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hidup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lebih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besar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Pasien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tidak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mengalami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cedera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serius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sehingga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dapat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dibebaskan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dari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TKP agar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tidak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bertambah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pasien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lebih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banyak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Pasien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memiliki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v-S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peluang hidup lebih banyak harus diselamatkan terlebih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dahulu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Kondisi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pasien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tidak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kritis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memiliki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prioritas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kedua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setelah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pasien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warna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hijau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dirty="0" smtClean="0"/>
                    </a:p>
                  </a:txBody>
                  <a:tcPr/>
                </a:tc>
              </a:tr>
              <a:tr h="39555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285554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Pasien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mengalami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kondisi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kritis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sehingga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memerlukan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penanganan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lebih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kompleks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membutuhkan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waktu</a:t>
                      </a:r>
                      <a:endParaRPr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yang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cukup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lama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usaha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penyelamatan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Pasien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sudah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tidak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dapat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bertahan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lagi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keadaan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yang fatal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atau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sudah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meninggal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76200" y="1123950"/>
            <a:ext cx="4495800" cy="3048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/>
              <a:t>1. High </a:t>
            </a:r>
            <a:r>
              <a:rPr lang="en-US" i="1" dirty="0"/>
              <a:t>Priority </a:t>
            </a:r>
            <a:r>
              <a:rPr lang="en-US" dirty="0"/>
              <a:t>(</a:t>
            </a:r>
            <a:r>
              <a:rPr lang="en-US" i="1" dirty="0"/>
              <a:t>Green</a:t>
            </a:r>
            <a:r>
              <a:rPr lang="en-US" dirty="0"/>
              <a:t>/</a:t>
            </a:r>
            <a:r>
              <a:rPr lang="en-US" dirty="0" err="1"/>
              <a:t>Hijau</a:t>
            </a:r>
            <a:r>
              <a:rPr lang="en-US" dirty="0"/>
              <a:t>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0" y="1123950"/>
            <a:ext cx="44958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tx1"/>
                </a:solidFill>
              </a:rPr>
              <a:t>2. </a:t>
            </a:r>
            <a:r>
              <a:rPr lang="en-US" i="1" dirty="0" err="1" smtClean="0">
                <a:solidFill>
                  <a:schemeClr val="tx1"/>
                </a:solidFill>
              </a:rPr>
              <a:t>Intermigdiate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r>
              <a:rPr lang="en-US" i="1" dirty="0">
                <a:solidFill>
                  <a:schemeClr val="tx1"/>
                </a:solidFill>
              </a:rPr>
              <a:t>Priority 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i="1" dirty="0">
                <a:solidFill>
                  <a:schemeClr val="tx1"/>
                </a:solidFill>
              </a:rPr>
              <a:t>Yellow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dirty="0" err="1">
                <a:solidFill>
                  <a:schemeClr val="tx1"/>
                </a:solidFill>
              </a:rPr>
              <a:t>Kuning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0" y="3486150"/>
            <a:ext cx="4495800" cy="3048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4. </a:t>
            </a:r>
            <a:r>
              <a:rPr lang="en-US" i="1" dirty="0"/>
              <a:t>Lowest Priority </a:t>
            </a:r>
            <a:r>
              <a:rPr lang="en-US" dirty="0"/>
              <a:t>(</a:t>
            </a:r>
            <a:r>
              <a:rPr lang="en-US" i="1" dirty="0"/>
              <a:t>Black</a:t>
            </a:r>
            <a:r>
              <a:rPr lang="en-US" dirty="0"/>
              <a:t>/</a:t>
            </a:r>
            <a:r>
              <a:rPr lang="en-US" dirty="0" err="1"/>
              <a:t>Hitam</a:t>
            </a:r>
            <a:r>
              <a:rPr lang="en-US" dirty="0"/>
              <a:t>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3486150"/>
            <a:ext cx="4495800" cy="3048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/>
              <a:t>3. Low </a:t>
            </a:r>
            <a:r>
              <a:rPr lang="en-US" i="1" dirty="0"/>
              <a:t>Priority </a:t>
            </a:r>
            <a:r>
              <a:rPr lang="en-US" dirty="0"/>
              <a:t>(</a:t>
            </a:r>
            <a:r>
              <a:rPr lang="en-US" i="1" dirty="0"/>
              <a:t>Red</a:t>
            </a:r>
            <a:r>
              <a:rPr lang="en-US" dirty="0"/>
              <a:t>/</a:t>
            </a:r>
            <a:r>
              <a:rPr lang="en-US" dirty="0" err="1"/>
              <a:t>Merah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0810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457202" y="206375"/>
            <a:ext cx="617219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sv-SE" sz="2800" b="1" dirty="0"/>
              <a:t>Bagan </a:t>
            </a:r>
            <a:r>
              <a:rPr lang="sv-SE" sz="2800" b="1" i="1" dirty="0"/>
              <a:t>Triage </a:t>
            </a:r>
            <a:r>
              <a:rPr lang="sv-SE" sz="2800" b="1" dirty="0"/>
              <a:t>Bencana 4 kategori</a:t>
            </a:r>
            <a:endParaRPr lang="id-ID" sz="2800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1500" y="285750"/>
            <a:ext cx="1428750" cy="460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4" name="Rectangle 3"/>
          <p:cNvSpPr/>
          <p:nvPr/>
        </p:nvSpPr>
        <p:spPr>
          <a:xfrm>
            <a:off x="571504" y="857251"/>
            <a:ext cx="5221819" cy="7143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grpSp>
        <p:nvGrpSpPr>
          <p:cNvPr id="5" name="Group 16"/>
          <p:cNvGrpSpPr/>
          <p:nvPr/>
        </p:nvGrpSpPr>
        <p:grpSpPr>
          <a:xfrm>
            <a:off x="642910" y="4643452"/>
            <a:ext cx="8501090" cy="285752"/>
            <a:chOff x="642910" y="4643452"/>
            <a:chExt cx="8501090" cy="357190"/>
          </a:xfrm>
          <a:solidFill>
            <a:srgbClr val="1A2E1D"/>
          </a:solidFill>
        </p:grpSpPr>
        <p:sp>
          <p:nvSpPr>
            <p:cNvPr id="6" name="Rectangle 5"/>
            <p:cNvSpPr/>
            <p:nvPr/>
          </p:nvSpPr>
          <p:spPr>
            <a:xfrm>
              <a:off x="857224" y="4643452"/>
              <a:ext cx="8286776" cy="35719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  <p:sp>
          <p:nvSpPr>
            <p:cNvPr id="7" name="Isosceles Triangle 6"/>
            <p:cNvSpPr/>
            <p:nvPr/>
          </p:nvSpPr>
          <p:spPr>
            <a:xfrm flipV="1">
              <a:off x="642910" y="4643452"/>
              <a:ext cx="428628" cy="35719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66750"/>
            <a:ext cx="8839199" cy="3976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539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432932" y="133350"/>
            <a:ext cx="807561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20000"/>
              </a:spcBef>
              <a:defRPr/>
            </a:pPr>
            <a:r>
              <a:rPr lang="en-US" sz="2800" b="1" dirty="0"/>
              <a:t>PRINSIP SELEKSI KORBAN</a:t>
            </a:r>
            <a:endParaRPr lang="id-ID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19481" y="514350"/>
            <a:ext cx="5153025" cy="714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grpSp>
        <p:nvGrpSpPr>
          <p:cNvPr id="4" name="Group 16"/>
          <p:cNvGrpSpPr/>
          <p:nvPr/>
        </p:nvGrpSpPr>
        <p:grpSpPr>
          <a:xfrm>
            <a:off x="642910" y="4643452"/>
            <a:ext cx="8501090" cy="285752"/>
            <a:chOff x="642910" y="4643452"/>
            <a:chExt cx="8501090" cy="357190"/>
          </a:xfrm>
          <a:solidFill>
            <a:srgbClr val="1A2E1D"/>
          </a:solidFill>
        </p:grpSpPr>
        <p:sp>
          <p:nvSpPr>
            <p:cNvPr id="5" name="Rectangle 4"/>
            <p:cNvSpPr/>
            <p:nvPr/>
          </p:nvSpPr>
          <p:spPr>
            <a:xfrm>
              <a:off x="857224" y="4643452"/>
              <a:ext cx="8286776" cy="35719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  <p:sp>
          <p:nvSpPr>
            <p:cNvPr id="6" name="Isosceles Triangle 5"/>
            <p:cNvSpPr/>
            <p:nvPr/>
          </p:nvSpPr>
          <p:spPr>
            <a:xfrm flipV="1">
              <a:off x="642910" y="4643452"/>
              <a:ext cx="428628" cy="35719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275023" y="2623661"/>
            <a:ext cx="44852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65218" y="2451595"/>
            <a:ext cx="37058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127200"/>
              </p:ext>
            </p:extLst>
          </p:nvPr>
        </p:nvGraphicFramePr>
        <p:xfrm>
          <a:off x="76199" y="819150"/>
          <a:ext cx="8991601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3406"/>
                <a:gridCol w="4608195"/>
              </a:tblGrid>
              <a:tr h="691444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Prinsip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seleksi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korban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terdiri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dari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Prinsip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Triage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harus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mengacu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pada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042356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sv-S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Segera dan tepat waktu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Penilaian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memadai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akurat</a:t>
                      </a:r>
                      <a:endParaRPr lang="sv-SE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Keputusan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berdasarkan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penilaian</a:t>
                      </a:r>
                      <a:endParaRPr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Intervensi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sesuai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kondisi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kegawatdaruratan</a:t>
                      </a:r>
                      <a:endParaRPr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Kepuasan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pasien</a:t>
                      </a:r>
                      <a:endParaRPr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Dokumentasi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lengkap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Menetapkan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kondisi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yang paling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mengancam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nyawa</a:t>
                      </a:r>
                      <a:endParaRPr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Mengerahkan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&amp;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fokus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pada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tindakan</a:t>
                      </a:r>
                      <a:endParaRPr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Parameter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hemodinamik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stabil</a:t>
                      </a:r>
                      <a:endParaRPr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Mendapatkan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pelayanan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medis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berkualitas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berkeadilan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&amp;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efisien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138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381000" y="209550"/>
            <a:ext cx="4572000" cy="3048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Bef>
                <a:spcPct val="20000"/>
              </a:spcBef>
              <a:defRPr/>
            </a:pPr>
            <a:r>
              <a:rPr lang="en-US" b="1" dirty="0"/>
              <a:t>LANGKAH PELABELAN </a:t>
            </a:r>
            <a:r>
              <a:rPr lang="en-US" b="1" i="1" dirty="0"/>
              <a:t>TRIAGE PRE HOSPITAL</a:t>
            </a:r>
            <a:endParaRPr lang="id-ID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33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2949399"/>
      </p:ext>
    </p:extLst>
  </p:cSld>
  <p:clrMapOvr>
    <a:masterClrMapping/>
  </p:clrMapOvr>
  <p:transition>
    <p:circle/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6"/>
          <p:cNvGrpSpPr/>
          <p:nvPr/>
        </p:nvGrpSpPr>
        <p:grpSpPr>
          <a:xfrm>
            <a:off x="642910" y="4643452"/>
            <a:ext cx="8501090" cy="285752"/>
            <a:chOff x="642910" y="4643452"/>
            <a:chExt cx="8501090" cy="357190"/>
          </a:xfrm>
          <a:solidFill>
            <a:srgbClr val="1A2E1D"/>
          </a:solidFill>
        </p:grpSpPr>
        <p:sp>
          <p:nvSpPr>
            <p:cNvPr id="6" name="Rectangle 5"/>
            <p:cNvSpPr/>
            <p:nvPr/>
          </p:nvSpPr>
          <p:spPr>
            <a:xfrm>
              <a:off x="857224" y="4643452"/>
              <a:ext cx="8286776" cy="35719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  <p:sp>
          <p:nvSpPr>
            <p:cNvPr id="7" name="Isosceles Triangle 6"/>
            <p:cNvSpPr/>
            <p:nvPr/>
          </p:nvSpPr>
          <p:spPr>
            <a:xfrm flipV="1">
              <a:off x="642910" y="4643452"/>
              <a:ext cx="428628" cy="35719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67800" cy="455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053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136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513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22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552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065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 bwMode="auto">
          <a:xfrm>
            <a:off x="457202" y="57151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sv-SE" sz="2800" dirty="0"/>
              <a:t>bagan alir </a:t>
            </a:r>
            <a:r>
              <a:rPr lang="sv-SE" sz="2800" i="1" dirty="0"/>
              <a:t>triage </a:t>
            </a:r>
            <a:r>
              <a:rPr lang="sv-SE" sz="2800" dirty="0"/>
              <a:t>intra hospital</a:t>
            </a:r>
            <a:endParaRPr lang="id-ID" sz="2800" dirty="0">
              <a:solidFill>
                <a:schemeClr val="tx1">
                  <a:lumMod val="50000"/>
                  <a:lumOff val="5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1500" y="136525"/>
            <a:ext cx="1428750" cy="460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571500" y="438150"/>
            <a:ext cx="4610100" cy="7143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grpSp>
        <p:nvGrpSpPr>
          <p:cNvPr id="11" name="Group 16"/>
          <p:cNvGrpSpPr/>
          <p:nvPr/>
        </p:nvGrpSpPr>
        <p:grpSpPr>
          <a:xfrm>
            <a:off x="642910" y="4643452"/>
            <a:ext cx="8501090" cy="285752"/>
            <a:chOff x="642910" y="4643452"/>
            <a:chExt cx="8501090" cy="357190"/>
          </a:xfrm>
          <a:solidFill>
            <a:srgbClr val="1A2E1D"/>
          </a:solidFill>
        </p:grpSpPr>
        <p:sp>
          <p:nvSpPr>
            <p:cNvPr id="12" name="Rectangle 11"/>
            <p:cNvSpPr/>
            <p:nvPr/>
          </p:nvSpPr>
          <p:spPr>
            <a:xfrm>
              <a:off x="857224" y="4643452"/>
              <a:ext cx="8286776" cy="35719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  <p:sp>
          <p:nvSpPr>
            <p:cNvPr id="13" name="Isosceles Triangle 12"/>
            <p:cNvSpPr/>
            <p:nvPr/>
          </p:nvSpPr>
          <p:spPr>
            <a:xfrm flipV="1">
              <a:off x="642910" y="4643452"/>
              <a:ext cx="428628" cy="35719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</p:grpSp>
      <p:sp>
        <p:nvSpPr>
          <p:cNvPr id="2" name="Rectangle 1"/>
          <p:cNvSpPr/>
          <p:nvPr/>
        </p:nvSpPr>
        <p:spPr>
          <a:xfrm>
            <a:off x="533400" y="776636"/>
            <a:ext cx="1563441" cy="423514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</a:rPr>
              <a:t>ATS 5 Level</a:t>
            </a:r>
            <a:endParaRPr lang="id-ID" sz="2000" b="1" i="1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514600" y="801890"/>
            <a:ext cx="6477000" cy="18392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triase</a:t>
            </a:r>
            <a:r>
              <a:rPr lang="en-US" sz="2000" dirty="0"/>
              <a:t> yang </a:t>
            </a:r>
            <a:r>
              <a:rPr lang="en-US" sz="2000" dirty="0" err="1"/>
              <a:t>dikembangkan</a:t>
            </a:r>
            <a:r>
              <a:rPr lang="en-US" sz="2000" dirty="0"/>
              <a:t> di Australia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Selandia</a:t>
            </a:r>
            <a:r>
              <a:rPr lang="en-US" sz="2000" dirty="0"/>
              <a:t> </a:t>
            </a:r>
            <a:r>
              <a:rPr lang="en-US" sz="2000" dirty="0" err="1"/>
              <a:t>baru</a:t>
            </a:r>
            <a:r>
              <a:rPr lang="en-US" sz="2000" dirty="0"/>
              <a:t>, </a:t>
            </a:r>
            <a:r>
              <a:rPr lang="en-US" sz="2000" dirty="0" err="1"/>
              <a:t>terdiri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 5 </a:t>
            </a:r>
            <a:r>
              <a:rPr lang="en-US" sz="2000" dirty="0" err="1"/>
              <a:t>kategori</a:t>
            </a:r>
            <a:r>
              <a:rPr lang="en-US" sz="2000" dirty="0"/>
              <a:t> 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waktu</a:t>
            </a:r>
            <a:r>
              <a:rPr lang="en-US" sz="2000" dirty="0"/>
              <a:t> </a:t>
            </a:r>
            <a:r>
              <a:rPr lang="en-US" sz="2000" dirty="0" err="1"/>
              <a:t>penentuan</a:t>
            </a:r>
            <a:r>
              <a:rPr lang="en-US" sz="2000" dirty="0"/>
              <a:t> </a:t>
            </a:r>
            <a:r>
              <a:rPr lang="en-US" sz="2000" dirty="0" err="1"/>
              <a:t>kategori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penanganan</a:t>
            </a:r>
            <a:r>
              <a:rPr lang="en-US" sz="2000" dirty="0"/>
              <a:t> </a:t>
            </a:r>
            <a:r>
              <a:rPr lang="en-US" sz="2000" dirty="0" err="1"/>
              <a:t>segera</a:t>
            </a:r>
            <a:r>
              <a:rPr lang="en-US" sz="2000" dirty="0"/>
              <a:t> </a:t>
            </a:r>
            <a:r>
              <a:rPr lang="en-US" sz="2000" dirty="0" err="1"/>
              <a:t>hingga</a:t>
            </a:r>
            <a:r>
              <a:rPr lang="en-US" sz="2000" dirty="0"/>
              <a:t> </a:t>
            </a:r>
            <a:r>
              <a:rPr lang="en-US" sz="2000" dirty="0" err="1"/>
              <a:t>batas</a:t>
            </a:r>
            <a:r>
              <a:rPr lang="en-US" sz="2000" dirty="0"/>
              <a:t> </a:t>
            </a:r>
            <a:r>
              <a:rPr lang="en-US" sz="2000" dirty="0" err="1"/>
              <a:t>waktu</a:t>
            </a:r>
            <a:r>
              <a:rPr lang="en-US" sz="2000" dirty="0"/>
              <a:t> </a:t>
            </a:r>
            <a:r>
              <a:rPr lang="en-US" sz="2000" dirty="0" err="1"/>
              <a:t>maksimal</a:t>
            </a:r>
            <a:r>
              <a:rPr lang="en-US" sz="2000" dirty="0"/>
              <a:t> 120 </a:t>
            </a:r>
            <a:r>
              <a:rPr lang="en-US" sz="2000" dirty="0" err="1"/>
              <a:t>menit</a:t>
            </a:r>
            <a:r>
              <a:rPr lang="en-US" sz="2000" dirty="0"/>
              <a:t> </a:t>
            </a:r>
            <a:r>
              <a:rPr lang="en-US" sz="2000" dirty="0" err="1"/>
              <a:t>sejak</a:t>
            </a:r>
            <a:r>
              <a:rPr lang="en-US" sz="2000" dirty="0"/>
              <a:t> </a:t>
            </a:r>
            <a:r>
              <a:rPr lang="en-US" sz="2000" dirty="0" err="1"/>
              <a:t>kedatangan</a:t>
            </a:r>
            <a:r>
              <a:rPr lang="en-US" sz="2000" dirty="0"/>
              <a:t> </a:t>
            </a:r>
            <a:r>
              <a:rPr lang="en-US" sz="2000" dirty="0" err="1"/>
              <a:t>pasien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unit </a:t>
            </a:r>
            <a:r>
              <a:rPr lang="en-US" sz="2000" dirty="0" err="1"/>
              <a:t>gawat</a:t>
            </a:r>
            <a:r>
              <a:rPr lang="en-US" sz="2000" dirty="0"/>
              <a:t> </a:t>
            </a:r>
            <a:r>
              <a:rPr lang="en-US" sz="2000" dirty="0" err="1"/>
              <a:t>darurat</a:t>
            </a:r>
            <a:endParaRPr lang="id-ID" sz="2000" b="1" i="1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" name="Oval 3"/>
          <p:cNvSpPr/>
          <p:nvPr/>
        </p:nvSpPr>
        <p:spPr>
          <a:xfrm>
            <a:off x="228600" y="3028950"/>
            <a:ext cx="2400300" cy="1371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Kedatangan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3505200" y="3028950"/>
            <a:ext cx="2400300" cy="13716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Waktu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Penilaian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Perawatan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Medis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6667500" y="3003201"/>
            <a:ext cx="2400300" cy="13716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Tunggu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2743200" y="3562350"/>
            <a:ext cx="609600" cy="1266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6019800" y="3562350"/>
            <a:ext cx="609600" cy="1266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14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LENOVO\Pictures\Screenshots\Screenshot (107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0" t="14844" r="15710" b="23618"/>
          <a:stretch/>
        </p:blipFill>
        <p:spPr bwMode="auto">
          <a:xfrm>
            <a:off x="0" y="0"/>
            <a:ext cx="9144000" cy="41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LENOVO\Pictures\Screenshots\Screenshot (108)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2" t="74734" r="15788" b="12491"/>
          <a:stretch/>
        </p:blipFill>
        <p:spPr bwMode="auto">
          <a:xfrm>
            <a:off x="0" y="4171950"/>
            <a:ext cx="91440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999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LENOVO\Pictures\Screenshots\Screenshot (109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2" t="23772" r="15556" b="22519"/>
          <a:stretch/>
        </p:blipFill>
        <p:spPr bwMode="auto">
          <a:xfrm>
            <a:off x="0" y="0"/>
            <a:ext cx="9144000" cy="493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9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LENOVO\Pictures\Screenshots\Screenshot (110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2" t="19789" r="15633" b="19360"/>
          <a:stretch/>
        </p:blipFill>
        <p:spPr bwMode="auto">
          <a:xfrm>
            <a:off x="0" y="0"/>
            <a:ext cx="9220200" cy="5086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912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71500" y="136525"/>
            <a:ext cx="1428750" cy="460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grpSp>
        <p:nvGrpSpPr>
          <p:cNvPr id="11" name="Group 16"/>
          <p:cNvGrpSpPr/>
          <p:nvPr/>
        </p:nvGrpSpPr>
        <p:grpSpPr>
          <a:xfrm>
            <a:off x="642910" y="4643452"/>
            <a:ext cx="8501090" cy="285752"/>
            <a:chOff x="642910" y="4643452"/>
            <a:chExt cx="8501090" cy="357190"/>
          </a:xfrm>
          <a:solidFill>
            <a:srgbClr val="1A2E1D"/>
          </a:solidFill>
        </p:grpSpPr>
        <p:sp>
          <p:nvSpPr>
            <p:cNvPr id="12" name="Rectangle 11"/>
            <p:cNvSpPr/>
            <p:nvPr/>
          </p:nvSpPr>
          <p:spPr>
            <a:xfrm>
              <a:off x="857224" y="4643452"/>
              <a:ext cx="8286776" cy="35719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  <p:sp>
          <p:nvSpPr>
            <p:cNvPr id="13" name="Isosceles Triangle 12"/>
            <p:cNvSpPr/>
            <p:nvPr/>
          </p:nvSpPr>
          <p:spPr>
            <a:xfrm flipV="1">
              <a:off x="642910" y="4643452"/>
              <a:ext cx="428628" cy="35719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</p:grpSp>
      <p:pic>
        <p:nvPicPr>
          <p:cNvPr id="15362" name="Picture 2" descr="C:\Users\LENOVO\Pictures\Screenshots\Screenshot (111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0" t="48223" r="15710" b="31250"/>
          <a:stretch/>
        </p:blipFill>
        <p:spPr bwMode="auto">
          <a:xfrm>
            <a:off x="0" y="438150"/>
            <a:ext cx="9144000" cy="2362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95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LENOVO\Pictures\Screenshots\Screenshot (112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8" t="30640" r="15634" b="23893"/>
          <a:stretch/>
        </p:blipFill>
        <p:spPr bwMode="auto">
          <a:xfrm>
            <a:off x="0" y="438150"/>
            <a:ext cx="9144000" cy="3756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LENOVO\Pictures\Screenshots\Screenshot (113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6" t="13883" r="15479" b="19084"/>
          <a:stretch/>
        </p:blipFill>
        <p:spPr bwMode="auto">
          <a:xfrm>
            <a:off x="0" y="0"/>
            <a:ext cx="9144000" cy="501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87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LENOVO\Pictures\Screenshots\Screenshot (114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0" t="42179" r="15788" b="23480"/>
          <a:stretch/>
        </p:blipFill>
        <p:spPr bwMode="auto">
          <a:xfrm>
            <a:off x="0" y="1200150"/>
            <a:ext cx="9108831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29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LENOVO\Pictures\Screenshots\Screenshot (115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9" t="44240" r="15556" b="22656"/>
          <a:stretch/>
        </p:blipFill>
        <p:spPr bwMode="auto">
          <a:xfrm>
            <a:off x="0" y="89179"/>
            <a:ext cx="9144000" cy="3015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17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LENOVO\Pictures\Screenshots\Screenshot (116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9" t="20751" r="15479" b="11118"/>
          <a:stretch/>
        </p:blipFill>
        <p:spPr bwMode="auto">
          <a:xfrm>
            <a:off x="0" y="79758"/>
            <a:ext cx="9144000" cy="4983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351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LENOVO\Pictures\Screenshots\Screenshot (117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3" t="48360" r="15556" b="29250"/>
          <a:stretch/>
        </p:blipFill>
        <p:spPr bwMode="auto">
          <a:xfrm>
            <a:off x="0" y="209550"/>
            <a:ext cx="91440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87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LENOVO\Pictures\Screenshots\Screenshot (118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5" t="26108" r="14861" b="26502"/>
          <a:stretch/>
        </p:blipFill>
        <p:spPr bwMode="auto">
          <a:xfrm>
            <a:off x="1" y="0"/>
            <a:ext cx="9144000" cy="346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 descr="C:\Users\LENOVO\Pictures\Screenshots\Screenshot (119)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5" t="39844" r="15479" b="36804"/>
          <a:stretch/>
        </p:blipFill>
        <p:spPr bwMode="auto">
          <a:xfrm>
            <a:off x="1" y="3282043"/>
            <a:ext cx="9067799" cy="170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297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LENOVO\Pictures\Screenshots\Screenshot (120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5" t="15805" r="25595" b="8783"/>
          <a:stretch/>
        </p:blipFill>
        <p:spPr bwMode="auto">
          <a:xfrm>
            <a:off x="609600" y="-1"/>
            <a:ext cx="8229600" cy="512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30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 bwMode="auto">
          <a:xfrm>
            <a:off x="457202" y="159543"/>
            <a:ext cx="5400675" cy="278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2800" b="1" dirty="0"/>
              <a:t>ATS 3 LEVEL</a:t>
            </a:r>
            <a:endParaRPr lang="id-ID" sz="2800" dirty="0">
              <a:solidFill>
                <a:schemeClr val="tx1">
                  <a:lumMod val="50000"/>
                  <a:lumOff val="5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1500" y="57150"/>
            <a:ext cx="2124838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533400" y="438150"/>
            <a:ext cx="4610100" cy="7143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grpSp>
        <p:nvGrpSpPr>
          <p:cNvPr id="11" name="Group 16"/>
          <p:cNvGrpSpPr/>
          <p:nvPr/>
        </p:nvGrpSpPr>
        <p:grpSpPr>
          <a:xfrm>
            <a:off x="642910" y="4643452"/>
            <a:ext cx="8501090" cy="285752"/>
            <a:chOff x="642910" y="4643452"/>
            <a:chExt cx="8501090" cy="357190"/>
          </a:xfrm>
          <a:solidFill>
            <a:srgbClr val="1A2E1D"/>
          </a:solidFill>
        </p:grpSpPr>
        <p:sp>
          <p:nvSpPr>
            <p:cNvPr id="12" name="Rectangle 11"/>
            <p:cNvSpPr/>
            <p:nvPr/>
          </p:nvSpPr>
          <p:spPr>
            <a:xfrm>
              <a:off x="857224" y="4643452"/>
              <a:ext cx="8286776" cy="35719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  <p:sp>
          <p:nvSpPr>
            <p:cNvPr id="13" name="Isosceles Triangle 12"/>
            <p:cNvSpPr/>
            <p:nvPr/>
          </p:nvSpPr>
          <p:spPr>
            <a:xfrm flipV="1">
              <a:off x="642910" y="4643452"/>
              <a:ext cx="428628" cy="35719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286209"/>
              </p:ext>
            </p:extLst>
          </p:nvPr>
        </p:nvGraphicFramePr>
        <p:xfrm>
          <a:off x="152400" y="773129"/>
          <a:ext cx="8839200" cy="35565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/>
                <a:gridCol w="5715000"/>
              </a:tblGrid>
              <a:tr h="1036621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Prioritas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1 (</a:t>
                      </a:r>
                      <a:r>
                        <a:rPr lang="en-US" sz="1800" b="0" i="1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Resuscitation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):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Kondisi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pasien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mengancam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nyawa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memerlukan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penanganan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agresif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segera</a:t>
                      </a:r>
                      <a:endParaRPr lang="en-US" dirty="0"/>
                    </a:p>
                  </a:txBody>
                  <a:tcPr/>
                </a:tc>
              </a:tr>
              <a:tr h="12599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Prioritas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 (</a:t>
                      </a:r>
                      <a:r>
                        <a:rPr lang="en-US" sz="18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Emergent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Kondisi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pasien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berpotensi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mengancam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nyawa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atau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anggota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tubuh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beserta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fungsinya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membutuhkan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intervensi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migdis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segera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waktu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tunggu</a:t>
                      </a:r>
                      <a:endParaRPr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pasien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– 15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menit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12599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Prioritas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 (</a:t>
                      </a:r>
                      <a:r>
                        <a:rPr lang="en-US" sz="18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Urgent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Kondisi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pasien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dapat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berpotensi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v-S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menyebabkan kegawatan dan membutuhkan penanganan yang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cepat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waktu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tunggu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&lt; 30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menit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317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6"/>
          <p:cNvGrpSpPr/>
          <p:nvPr/>
        </p:nvGrpSpPr>
        <p:grpSpPr>
          <a:xfrm>
            <a:off x="642910" y="4643452"/>
            <a:ext cx="8501090" cy="285752"/>
            <a:chOff x="642910" y="4643452"/>
            <a:chExt cx="8501090" cy="357190"/>
          </a:xfrm>
          <a:solidFill>
            <a:srgbClr val="1A2E1D"/>
          </a:solidFill>
        </p:grpSpPr>
        <p:sp>
          <p:nvSpPr>
            <p:cNvPr id="22" name="Rectangle 21"/>
            <p:cNvSpPr/>
            <p:nvPr/>
          </p:nvSpPr>
          <p:spPr>
            <a:xfrm>
              <a:off x="857224" y="4643452"/>
              <a:ext cx="8286776" cy="35719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/>
            </a:p>
          </p:txBody>
        </p:sp>
        <p:sp>
          <p:nvSpPr>
            <p:cNvPr id="23" name="Isosceles Triangle 22"/>
            <p:cNvSpPr/>
            <p:nvPr/>
          </p:nvSpPr>
          <p:spPr>
            <a:xfrm flipV="1">
              <a:off x="642910" y="4643452"/>
              <a:ext cx="428628" cy="35719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/>
            </a:p>
          </p:txBody>
        </p:sp>
      </p:grpSp>
      <p:sp>
        <p:nvSpPr>
          <p:cNvPr id="6" name="Rectangle 5"/>
          <p:cNvSpPr/>
          <p:nvPr/>
        </p:nvSpPr>
        <p:spPr>
          <a:xfrm>
            <a:off x="152400" y="2602055"/>
            <a:ext cx="8915400" cy="22852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68571" tIns="34285" rIns="68571" bIns="34285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en-US" sz="2400" dirty="0" err="1" smtClean="0"/>
              <a:t>Jika</a:t>
            </a:r>
            <a:r>
              <a:rPr lang="en-US" sz="2400" dirty="0" smtClean="0"/>
              <a:t> </a:t>
            </a:r>
            <a:r>
              <a:rPr lang="en-US" sz="2400" dirty="0" err="1"/>
              <a:t>kondisi</a:t>
            </a:r>
            <a:r>
              <a:rPr lang="en-US" sz="2400" dirty="0"/>
              <a:t> </a:t>
            </a:r>
            <a:r>
              <a:rPr lang="en-US" sz="2400" dirty="0" err="1"/>
              <a:t>pasien</a:t>
            </a:r>
            <a:r>
              <a:rPr lang="en-US" sz="2400" dirty="0"/>
              <a:t> </a:t>
            </a:r>
            <a:r>
              <a:rPr lang="en-US" sz="2400" dirty="0" err="1"/>
              <a:t>berubah</a:t>
            </a:r>
            <a:r>
              <a:rPr lang="en-US" sz="2400" dirty="0"/>
              <a:t> </a:t>
            </a:r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sedang</a:t>
            </a:r>
            <a:r>
              <a:rPr lang="en-US" sz="2400" dirty="0"/>
              <a:t> </a:t>
            </a:r>
            <a:r>
              <a:rPr lang="en-US" sz="2400" dirty="0" err="1" smtClean="0"/>
              <a:t>menunggu</a:t>
            </a:r>
            <a:r>
              <a:rPr lang="en-US" sz="2400" dirty="0"/>
              <a:t> </a:t>
            </a:r>
            <a:r>
              <a:rPr lang="en-US" sz="2400" dirty="0" err="1" smtClean="0"/>
              <a:t>perawatan</a:t>
            </a:r>
            <a:r>
              <a:rPr lang="en-US" sz="2400" dirty="0" smtClean="0"/>
              <a:t>,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/>
              <a:t>jika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tambahan</a:t>
            </a:r>
            <a:r>
              <a:rPr lang="en-US" sz="2400" dirty="0"/>
              <a:t> </a:t>
            </a:r>
            <a:r>
              <a:rPr lang="en-US" sz="2400" dirty="0" smtClean="0"/>
              <a:t>yang </a:t>
            </a:r>
            <a:r>
              <a:rPr lang="en-US" sz="2400" dirty="0" err="1"/>
              <a:t>relevan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tersedia</a:t>
            </a:r>
            <a:r>
              <a:rPr lang="en-US" sz="2400" dirty="0"/>
              <a:t> </a:t>
            </a:r>
            <a:r>
              <a:rPr lang="en-US" sz="2400" dirty="0" smtClean="0"/>
              <a:t>yang </a:t>
            </a:r>
            <a:r>
              <a:rPr lang="en-US" sz="2400" dirty="0" err="1" smtClean="0"/>
              <a:t>berdampak</a:t>
            </a:r>
            <a:r>
              <a:rPr lang="en-US" sz="2400" dirty="0" smtClean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urgensi</a:t>
            </a:r>
            <a:r>
              <a:rPr lang="en-US" sz="2400" dirty="0"/>
              <a:t> </a:t>
            </a:r>
            <a:r>
              <a:rPr lang="en-US" sz="2400" dirty="0" err="1"/>
              <a:t>pasien</a:t>
            </a:r>
            <a:r>
              <a:rPr lang="en-US" sz="2400" dirty="0"/>
              <a:t>, </a:t>
            </a:r>
            <a:r>
              <a:rPr lang="en-US" sz="2400" dirty="0" err="1"/>
              <a:t>pasien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di </a:t>
            </a:r>
            <a:r>
              <a:rPr lang="en-US" sz="2400" i="1" dirty="0"/>
              <a:t>Triage </a:t>
            </a:r>
            <a:r>
              <a:rPr lang="en-US" sz="2400" dirty="0" err="1" smtClean="0"/>
              <a:t>ulang</a:t>
            </a:r>
            <a:r>
              <a:rPr lang="en-US" sz="2400" dirty="0" smtClean="0"/>
              <a:t>. </a:t>
            </a:r>
            <a:r>
              <a:rPr lang="en-US" sz="2400" dirty="0" err="1" smtClean="0"/>
              <a:t>Kedua</a:t>
            </a:r>
            <a:r>
              <a:rPr lang="en-US" sz="2400" dirty="0" smtClean="0"/>
              <a:t> </a:t>
            </a:r>
            <a:r>
              <a:rPr lang="en-US" sz="2400" i="1" dirty="0"/>
              <a:t>Triage </a:t>
            </a:r>
            <a:r>
              <a:rPr lang="en-US" sz="2400" dirty="0" err="1"/>
              <a:t>awal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 smtClean="0"/>
              <a:t>kategorisasi</a:t>
            </a:r>
            <a:r>
              <a:rPr lang="en-US" sz="2400" dirty="0"/>
              <a:t> </a:t>
            </a:r>
            <a:r>
              <a:rPr lang="en-US" sz="2400" dirty="0" err="1" smtClean="0"/>
              <a:t>berikutnya</a:t>
            </a:r>
            <a:r>
              <a:rPr lang="en-US" sz="2400" dirty="0" smtClean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 smtClean="0"/>
              <a:t>dicatat</a:t>
            </a:r>
            <a:r>
              <a:rPr lang="en-US" sz="2400" dirty="0" smtClean="0"/>
              <a:t>,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/>
              <a:t>alasan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i="1" dirty="0"/>
              <a:t>Triage </a:t>
            </a:r>
            <a:r>
              <a:rPr lang="en-US" sz="2400" dirty="0" err="1" smtClean="0"/>
              <a:t>ulang</a:t>
            </a:r>
            <a:r>
              <a:rPr lang="en-US" sz="2400" dirty="0"/>
              <a:t> </a:t>
            </a:r>
            <a:r>
              <a:rPr lang="en-US" sz="2400" dirty="0" err="1" smtClean="0"/>
              <a:t>didokumentasikan</a:t>
            </a:r>
            <a:endParaRPr lang="en-ID" sz="2400" b="1" dirty="0">
              <a:solidFill>
                <a:schemeClr val="bg1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 bwMode="auto">
          <a:xfrm>
            <a:off x="461389" y="133350"/>
            <a:ext cx="540067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2800" b="1" i="1" dirty="0">
                <a:solidFill>
                  <a:srgbClr val="C00000"/>
                </a:solidFill>
              </a:rPr>
              <a:t>RE-TRIAGE</a:t>
            </a:r>
            <a:endParaRPr lang="id-ID" sz="2800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71500" y="1001712"/>
            <a:ext cx="1428750" cy="460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19" name="Rectangle 18"/>
          <p:cNvSpPr/>
          <p:nvPr/>
        </p:nvSpPr>
        <p:spPr>
          <a:xfrm>
            <a:off x="571500" y="1509712"/>
            <a:ext cx="4071938" cy="7143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6586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6"/>
          <p:cNvGrpSpPr/>
          <p:nvPr/>
        </p:nvGrpSpPr>
        <p:grpSpPr>
          <a:xfrm>
            <a:off x="642910" y="4643452"/>
            <a:ext cx="8501090" cy="285752"/>
            <a:chOff x="642910" y="4643452"/>
            <a:chExt cx="8501090" cy="357190"/>
          </a:xfrm>
          <a:solidFill>
            <a:srgbClr val="1A2E1D"/>
          </a:solidFill>
        </p:grpSpPr>
        <p:sp>
          <p:nvSpPr>
            <p:cNvPr id="6" name="Rectangle 5"/>
            <p:cNvSpPr/>
            <p:nvPr/>
          </p:nvSpPr>
          <p:spPr>
            <a:xfrm>
              <a:off x="857224" y="4643452"/>
              <a:ext cx="8286776" cy="35719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/>
            </a:p>
          </p:txBody>
        </p:sp>
        <p:sp>
          <p:nvSpPr>
            <p:cNvPr id="7" name="Isosceles Triangle 6"/>
            <p:cNvSpPr/>
            <p:nvPr/>
          </p:nvSpPr>
          <p:spPr>
            <a:xfrm flipV="1">
              <a:off x="642910" y="4643452"/>
              <a:ext cx="428628" cy="35719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/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57151"/>
            <a:ext cx="8991600" cy="762000"/>
          </a:xfrm>
        </p:spPr>
        <p:txBody>
          <a:bodyPr>
            <a:noAutofit/>
          </a:bodyPr>
          <a:lstStyle/>
          <a:p>
            <a:r>
              <a:rPr lang="en-US" sz="2800" dirty="0"/>
              <a:t>Triage </a:t>
            </a:r>
            <a:r>
              <a:rPr lang="en-US" sz="2800" dirty="0" err="1"/>
              <a:t>Bencana</a:t>
            </a:r>
            <a:r>
              <a:rPr lang="en-US" sz="2800" dirty="0"/>
              <a:t> </a:t>
            </a:r>
            <a:r>
              <a:rPr lang="en-US" sz="2800" dirty="0" err="1"/>
              <a:t>menggunakan</a:t>
            </a:r>
            <a:r>
              <a:rPr lang="en-US" sz="2800" dirty="0"/>
              <a:t> </a:t>
            </a:r>
            <a:r>
              <a:rPr lang="en-US" sz="2800" i="1" dirty="0"/>
              <a:t>Simple Triage </a:t>
            </a:r>
            <a:r>
              <a:rPr lang="en-US" sz="2800" i="1" dirty="0" smtClean="0"/>
              <a:t>and Rapid Treatment </a:t>
            </a:r>
            <a:r>
              <a:rPr lang="en-US" sz="2800" i="1" dirty="0"/>
              <a:t>(START)</a:t>
            </a:r>
            <a:endParaRPr lang="en-US" sz="2800" dirty="0"/>
          </a:p>
        </p:txBody>
      </p:sp>
      <p:sp>
        <p:nvSpPr>
          <p:cNvPr id="4" name="Rounded Rectangle 3"/>
          <p:cNvSpPr/>
          <p:nvPr/>
        </p:nvSpPr>
        <p:spPr>
          <a:xfrm>
            <a:off x="533400" y="1200150"/>
            <a:ext cx="8382000" cy="3048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memilah</a:t>
            </a:r>
            <a:r>
              <a:rPr lang="en-US" dirty="0"/>
              <a:t> </a:t>
            </a:r>
            <a:r>
              <a:rPr lang="en-US" dirty="0" err="1"/>
              <a:t>pasien</a:t>
            </a:r>
            <a:r>
              <a:rPr lang="en-US" dirty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/>
              <a:t>pengkajian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pasien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menilai</a:t>
            </a:r>
            <a:r>
              <a:rPr lang="en-US" dirty="0"/>
              <a:t> </a:t>
            </a:r>
            <a:r>
              <a:rPr lang="en-US" i="1" dirty="0" smtClean="0"/>
              <a:t>airway</a:t>
            </a:r>
            <a:r>
              <a:rPr lang="en-US" dirty="0" smtClean="0"/>
              <a:t>, </a:t>
            </a:r>
            <a:r>
              <a:rPr lang="en-US" i="1" dirty="0" smtClean="0"/>
              <a:t>breathing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i="1" dirty="0" smtClean="0"/>
              <a:t>circulation.</a:t>
            </a:r>
          </a:p>
          <a:p>
            <a:endParaRPr lang="en-US" i="1" dirty="0"/>
          </a:p>
          <a:p>
            <a:r>
              <a:rPr lang="en-US" i="1" dirty="0" smtClean="0"/>
              <a:t>a. </a:t>
            </a:r>
            <a:r>
              <a:rPr lang="en-US" dirty="0" err="1" smtClean="0"/>
              <a:t>Penolong</a:t>
            </a:r>
            <a:r>
              <a:rPr lang="en-US" dirty="0" smtClean="0"/>
              <a:t>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 </a:t>
            </a:r>
            <a:r>
              <a:rPr lang="en-US" dirty="0" err="1"/>
              <a:t>tanpa</a:t>
            </a:r>
            <a:endParaRPr lang="en-US" dirty="0"/>
          </a:p>
          <a:p>
            <a:r>
              <a:rPr lang="fi-FI" dirty="0"/>
              <a:t>menggunakan alat atau melakukan tindakan m</a:t>
            </a:r>
            <a:r>
              <a:rPr lang="fi-FI" dirty="0" smtClean="0"/>
              <a:t>edis.</a:t>
            </a:r>
            <a:endParaRPr lang="fi-FI" dirty="0"/>
          </a:p>
          <a:p>
            <a:r>
              <a:rPr lang="en-US" dirty="0"/>
              <a:t>b. </a:t>
            </a:r>
            <a:r>
              <a:rPr lang="en-US" dirty="0" err="1"/>
              <a:t>Panggil</a:t>
            </a:r>
            <a:r>
              <a:rPr lang="en-US" dirty="0"/>
              <a:t> </a:t>
            </a:r>
            <a:r>
              <a:rPr lang="en-US" dirty="0" err="1"/>
              <a:t>pasien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berjalan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kumpulkan</a:t>
            </a:r>
            <a:r>
              <a:rPr lang="en-US" dirty="0"/>
              <a:t> di area</a:t>
            </a:r>
          </a:p>
          <a:p>
            <a:r>
              <a:rPr lang="en-US" dirty="0" err="1"/>
              <a:t>pengumpulan</a:t>
            </a:r>
            <a:r>
              <a:rPr lang="en-US" dirty="0"/>
              <a:t>/ </a:t>
            </a:r>
            <a:r>
              <a:rPr lang="en-US" i="1" dirty="0"/>
              <a:t>Collecting Area</a:t>
            </a:r>
            <a:r>
              <a:rPr lang="en-US" dirty="0"/>
              <a:t>.</a:t>
            </a:r>
          </a:p>
          <a:p>
            <a:r>
              <a:rPr lang="en-US" dirty="0"/>
              <a:t>c.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pasien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berjalan</a:t>
            </a:r>
            <a:r>
              <a:rPr lang="en-US" dirty="0"/>
              <a:t>, 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posisi</a:t>
            </a:r>
            <a:endParaRPr lang="en-US" dirty="0"/>
          </a:p>
          <a:p>
            <a:r>
              <a:rPr lang="en-US" dirty="0"/>
              <a:t>yang </a:t>
            </a:r>
            <a:r>
              <a:rPr lang="en-US" dirty="0" err="1"/>
              <a:t>terdekat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penolong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722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1"/>
          <p:cNvGrpSpPr>
            <a:grpSpLocks/>
          </p:cNvGrpSpPr>
          <p:nvPr/>
        </p:nvGrpSpPr>
        <p:grpSpPr bwMode="auto">
          <a:xfrm>
            <a:off x="-52388" y="1596"/>
            <a:ext cx="9529763" cy="4803775"/>
            <a:chOff x="204788" y="378022"/>
            <a:chExt cx="8779408" cy="4425976"/>
          </a:xfrm>
        </p:grpSpPr>
        <p:pic>
          <p:nvPicPr>
            <p:cNvPr id="8" name="Picture 7" descr="C:\Users\User\Pictures\T1-a-and-T2-b-sagittal-lumbar-MRI-showing-an-L5-S1-severe-discopathy-with-meyerding.png"/>
            <p:cNvPicPr/>
            <p:nvPr/>
          </p:nvPicPr>
          <p:blipFill rotWithShape="1">
            <a:blip r:embed="rId2">
              <a:lum bright="70000" contrast="-70000"/>
            </a:blip>
            <a:srcRect r="51445"/>
            <a:stretch/>
          </p:blipFill>
          <p:spPr bwMode="auto">
            <a:xfrm>
              <a:off x="204788" y="378022"/>
              <a:ext cx="4350948" cy="44259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Picture 8" descr="C:\Users\User\Pictures\T1-a-and-T2-b-sagittal-lumbar-MRI-showing-an-L5-S1-severe-discopathy-with-meyerding.png"/>
            <p:cNvPicPr/>
            <p:nvPr/>
          </p:nvPicPr>
          <p:blipFill rotWithShape="1">
            <a:blip r:embed="rId2">
              <a:lum bright="70000" contrast="-70000"/>
            </a:blip>
            <a:srcRect l="51498"/>
            <a:stretch/>
          </p:blipFill>
          <p:spPr bwMode="auto">
            <a:xfrm>
              <a:off x="4639099" y="378022"/>
              <a:ext cx="4345097" cy="44259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4" name="object 7"/>
          <p:cNvSpPr/>
          <p:nvPr/>
        </p:nvSpPr>
        <p:spPr>
          <a:xfrm>
            <a:off x="-31750" y="-26988"/>
            <a:ext cx="4387850" cy="517048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shade val="100000"/>
                  <a:satMod val="115000"/>
                  <a:alpha val="0"/>
                </a:schemeClr>
              </a:gs>
            </a:gsLst>
            <a:lin ang="0" scaled="1"/>
          </a:gradFill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latin typeface="+mn-lt"/>
              <a:cs typeface="+mn-cs"/>
            </a:endParaRPr>
          </a:p>
        </p:txBody>
      </p:sp>
      <p:sp>
        <p:nvSpPr>
          <p:cNvPr id="3078" name="object 2"/>
          <p:cNvSpPr txBox="1">
            <a:spLocks noChangeArrowheads="1"/>
          </p:cNvSpPr>
          <p:nvPr/>
        </p:nvSpPr>
        <p:spPr bwMode="auto">
          <a:xfrm>
            <a:off x="2700338" y="4443413"/>
            <a:ext cx="6450012" cy="706437"/>
          </a:xfrm>
          <a:prstGeom prst="rect">
            <a:avLst/>
          </a:prstGeom>
          <a:solidFill>
            <a:srgbClr val="1A2E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7463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ID" altLang="en-US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ID" altLang="en-US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ID" altLang="en-US" sz="1600" b="1" dirty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BASIC TRAUMA AND CARDIOVASCULAR LIFE SUPPORT</a:t>
            </a:r>
            <a:endParaRPr lang="id-ID" altLang="en-US" sz="1600" b="1" dirty="0">
              <a:solidFill>
                <a:schemeClr val="bg1"/>
              </a:solidFill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388" y="0"/>
            <a:ext cx="9529763" cy="493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362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 txBox="1">
            <a:spLocks/>
          </p:cNvSpPr>
          <p:nvPr/>
        </p:nvSpPr>
        <p:spPr bwMode="auto">
          <a:xfrm>
            <a:off x="457200" y="285750"/>
            <a:ext cx="7138988" cy="137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800" dirty="0" err="1"/>
              <a:t>Pendokumentasian</a:t>
            </a:r>
            <a:r>
              <a:rPr lang="en-US" sz="2800" dirty="0"/>
              <a:t> </a:t>
            </a:r>
            <a:r>
              <a:rPr lang="en-US" sz="2800" i="1" dirty="0"/>
              <a:t>Triage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Sistim</a:t>
            </a:r>
            <a:r>
              <a:rPr lang="en-US" sz="2800" dirty="0"/>
              <a:t> SOAP</a:t>
            </a:r>
            <a:endParaRPr lang="id-ID" altLang="en-US" sz="2800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1500" y="87312"/>
            <a:ext cx="6592888" cy="460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571512" y="590550"/>
            <a:ext cx="6592876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grpSp>
        <p:nvGrpSpPr>
          <p:cNvPr id="7" name="Group 16"/>
          <p:cNvGrpSpPr/>
          <p:nvPr/>
        </p:nvGrpSpPr>
        <p:grpSpPr>
          <a:xfrm>
            <a:off x="642910" y="4643452"/>
            <a:ext cx="8501090" cy="285752"/>
            <a:chOff x="642910" y="4643452"/>
            <a:chExt cx="8501090" cy="357190"/>
          </a:xfrm>
          <a:solidFill>
            <a:srgbClr val="1A2E1D"/>
          </a:solidFill>
        </p:grpSpPr>
        <p:sp>
          <p:nvSpPr>
            <p:cNvPr id="8" name="Rectangle 7"/>
            <p:cNvSpPr/>
            <p:nvPr/>
          </p:nvSpPr>
          <p:spPr>
            <a:xfrm>
              <a:off x="857224" y="4643452"/>
              <a:ext cx="8286776" cy="35719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  <p:sp>
          <p:nvSpPr>
            <p:cNvPr id="9" name="Isosceles Triangle 8"/>
            <p:cNvSpPr/>
            <p:nvPr/>
          </p:nvSpPr>
          <p:spPr>
            <a:xfrm flipV="1">
              <a:off x="642910" y="4643452"/>
              <a:ext cx="428628" cy="35719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</p:grpSp>
      <p:sp>
        <p:nvSpPr>
          <p:cNvPr id="4" name="Rectangle 3"/>
          <p:cNvSpPr/>
          <p:nvPr/>
        </p:nvSpPr>
        <p:spPr>
          <a:xfrm>
            <a:off x="5580063" y="1492252"/>
            <a:ext cx="3168650" cy="30241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/>
          </a:p>
        </p:txBody>
      </p:sp>
      <p:sp>
        <p:nvSpPr>
          <p:cNvPr id="2" name="Rectangle 1"/>
          <p:cNvSpPr/>
          <p:nvPr/>
        </p:nvSpPr>
        <p:spPr>
          <a:xfrm>
            <a:off x="228600" y="971550"/>
            <a:ext cx="8153400" cy="5207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/>
              <a:t>Dokumentasi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i="1" dirty="0"/>
              <a:t>Triage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setidaknya</a:t>
            </a:r>
            <a:r>
              <a:rPr lang="en-US" dirty="0"/>
              <a:t> </a:t>
            </a:r>
            <a:r>
              <a:rPr lang="en-US" dirty="0" smtClean="0"/>
              <a:t>detail </a:t>
            </a:r>
            <a:r>
              <a:rPr lang="en-US" dirty="0" err="1" smtClean="0"/>
              <a:t>penting</a:t>
            </a:r>
            <a:r>
              <a:rPr lang="en-US" dirty="0" smtClean="0"/>
              <a:t> </a:t>
            </a:r>
            <a:r>
              <a:rPr lang="en-US" dirty="0" err="1"/>
              <a:t>berikut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054712"/>
              </p:ext>
            </p:extLst>
          </p:nvPr>
        </p:nvGraphicFramePr>
        <p:xfrm>
          <a:off x="1219200" y="1657350"/>
          <a:ext cx="7010400" cy="2859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400"/>
              </a:tblGrid>
              <a:tr h="2859090">
                <a:tc>
                  <a:txBody>
                    <a:bodyPr/>
                    <a:lstStyle/>
                    <a:p>
                      <a:r>
                        <a:rPr lang="nl-NL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1. Tanggal dan waktu penilaian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Nama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petugas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1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Triage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Kepala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menyajikan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masalah</a:t>
                      </a:r>
                      <a:endParaRPr lang="en-US" sz="1800" b="0" i="0" u="none" strike="noStrike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E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4. </a:t>
                      </a:r>
                      <a:r>
                        <a:rPr lang="es-E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Sejarah</a:t>
                      </a:r>
                      <a:r>
                        <a:rPr lang="es-E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terbatas</a:t>
                      </a:r>
                      <a:r>
                        <a:rPr lang="es-E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dan relevan</a:t>
                      </a:r>
                    </a:p>
                    <a:p>
                      <a:r>
                        <a:rPr lang="fi-FI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5. Temuan penilaian yang relevan</a:t>
                      </a:r>
                    </a:p>
                    <a:p>
                      <a:r>
                        <a:rPr lang="nn-NO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6. Kategori </a:t>
                      </a:r>
                      <a:r>
                        <a:rPr lang="nn-NO" sz="1800" b="0" i="1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Triage </a:t>
                      </a:r>
                      <a:r>
                        <a:rPr lang="nn-NO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awal mengalokasikan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7.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Kategori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1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Triage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ulang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waktu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alasan</a:t>
                      </a:r>
                      <a:endParaRPr lang="en-US" sz="1800" b="0" i="0" u="none" strike="noStrike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i-FI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8. Area penilaian dan perawatan dialokasikan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9.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Setiap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tindakan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diagnostik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pertolongan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pertama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atau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perawatan</a:t>
                      </a:r>
                      <a:endParaRPr lang="en-US" sz="1800" b="0" i="0" u="none" strike="noStrike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yang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dimulai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548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743E4D07-6DC9-422E-8690-CF7BCCF02265}"/>
              </a:ext>
            </a:extLst>
          </p:cNvPr>
          <p:cNvSpPr txBox="1"/>
          <p:nvPr/>
        </p:nvSpPr>
        <p:spPr>
          <a:xfrm>
            <a:off x="762004" y="2089161"/>
            <a:ext cx="2476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400" b="1" i="1" dirty="0" err="1" smtClean="0">
                <a:latin typeface="+mj-lt"/>
                <a:cs typeface="Arial" pitchFamily="34" charset="0"/>
              </a:rPr>
              <a:t>Identitas</a:t>
            </a:r>
            <a:r>
              <a:rPr lang="en-US" altLang="ko-KR" sz="2400" b="1" i="1" dirty="0" smtClean="0">
                <a:latin typeface="+mj-lt"/>
                <a:cs typeface="Arial" pitchFamily="34" charset="0"/>
              </a:rPr>
              <a:t> </a:t>
            </a:r>
            <a:r>
              <a:rPr lang="en-US" altLang="ko-KR" sz="2400" b="1" i="1" dirty="0" err="1" smtClean="0">
                <a:latin typeface="+mj-lt"/>
                <a:cs typeface="Arial" pitchFamily="34" charset="0"/>
              </a:rPr>
              <a:t>pasien</a:t>
            </a:r>
            <a:endParaRPr lang="ko-KR" altLang="en-US" sz="2400" b="1" i="1" dirty="0">
              <a:latin typeface="+mj-lt"/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2B91C209-B3CE-4F15-B182-61AD6A3D6818}"/>
              </a:ext>
            </a:extLst>
          </p:cNvPr>
          <p:cNvSpPr txBox="1"/>
          <p:nvPr/>
        </p:nvSpPr>
        <p:spPr>
          <a:xfrm>
            <a:off x="-1" y="3785141"/>
            <a:ext cx="4572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altLang="ko-KR" sz="2000" b="1" dirty="0" err="1" smtClean="0">
                <a:latin typeface="+mj-lt"/>
                <a:cs typeface="Arial" pitchFamily="34" charset="0"/>
              </a:rPr>
              <a:t>Keluhan</a:t>
            </a:r>
            <a:r>
              <a:rPr lang="en-ID" altLang="ko-KR" sz="2000" b="1" dirty="0" smtClean="0">
                <a:latin typeface="+mj-lt"/>
                <a:cs typeface="Arial" pitchFamily="34" charset="0"/>
              </a:rPr>
              <a:t> </a:t>
            </a:r>
            <a:r>
              <a:rPr lang="en-ID" altLang="ko-KR" sz="2000" b="1" dirty="0" err="1" smtClean="0">
                <a:latin typeface="+mj-lt"/>
                <a:cs typeface="Arial" pitchFamily="34" charset="0"/>
              </a:rPr>
              <a:t>utama</a:t>
            </a:r>
            <a:endParaRPr lang="ko-KR" altLang="en-US" sz="2000" b="1" dirty="0">
              <a:latin typeface="+mj-lt"/>
              <a:cs typeface="Arial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A1A634A3-50CA-4140-8605-1552E1FE50B2}"/>
              </a:ext>
            </a:extLst>
          </p:cNvPr>
          <p:cNvSpPr txBox="1"/>
          <p:nvPr/>
        </p:nvSpPr>
        <p:spPr>
          <a:xfrm>
            <a:off x="5610313" y="2876558"/>
            <a:ext cx="4143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 smtClean="0">
                <a:latin typeface="+mj-lt"/>
                <a:cs typeface="Arial" pitchFamily="34" charset="0"/>
              </a:rPr>
              <a:t>Riwayat</a:t>
            </a:r>
            <a:r>
              <a:rPr lang="en-US" altLang="ko-KR" sz="2400" b="1" dirty="0" smtClean="0">
                <a:latin typeface="+mj-lt"/>
                <a:cs typeface="Arial" pitchFamily="34" charset="0"/>
              </a:rPr>
              <a:t> </a:t>
            </a:r>
            <a:r>
              <a:rPr lang="en-US" altLang="ko-KR" sz="2400" b="1" dirty="0" err="1" smtClean="0">
                <a:latin typeface="+mj-lt"/>
                <a:cs typeface="Arial" pitchFamily="34" charset="0"/>
              </a:rPr>
              <a:t>penyakit</a:t>
            </a:r>
            <a:endParaRPr lang="en-US" altLang="ko-KR" sz="2400" b="1" dirty="0" smtClean="0">
              <a:latin typeface="+mj-lt"/>
              <a:cs typeface="Arial" pitchFamily="34" charset="0"/>
            </a:endParaRPr>
          </a:p>
        </p:txBody>
      </p:sp>
      <p:grpSp>
        <p:nvGrpSpPr>
          <p:cNvPr id="50" name="그룹 49">
            <a:extLst>
              <a:ext uri="{FF2B5EF4-FFF2-40B4-BE49-F238E27FC236}">
                <a16:creationId xmlns:a16="http://schemas.microsoft.com/office/drawing/2014/main" xmlns="" id="{E1794215-BFDA-4CBB-B83D-CC003CB976B4}"/>
              </a:ext>
            </a:extLst>
          </p:cNvPr>
          <p:cNvGrpSpPr/>
          <p:nvPr/>
        </p:nvGrpSpPr>
        <p:grpSpPr>
          <a:xfrm>
            <a:off x="3455451" y="1517415"/>
            <a:ext cx="2275878" cy="2367100"/>
            <a:chOff x="4733387" y="2304040"/>
            <a:chExt cx="2786885" cy="2898589"/>
          </a:xfrm>
        </p:grpSpPr>
        <p:sp>
          <p:nvSpPr>
            <p:cNvPr id="51" name="Oval 30">
              <a:extLst>
                <a:ext uri="{FF2B5EF4-FFF2-40B4-BE49-F238E27FC236}">
                  <a16:creationId xmlns:a16="http://schemas.microsoft.com/office/drawing/2014/main" xmlns="" id="{59C81FBA-08DF-4B06-85C9-7D9C8C23FDB0}"/>
                </a:ext>
              </a:extLst>
            </p:cNvPr>
            <p:cNvSpPr/>
            <p:nvPr/>
          </p:nvSpPr>
          <p:spPr>
            <a:xfrm>
              <a:off x="4733387" y="2443864"/>
              <a:ext cx="2734502" cy="2734502"/>
            </a:xfrm>
            <a:prstGeom prst="ellipse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Oval 31">
              <a:extLst>
                <a:ext uri="{FF2B5EF4-FFF2-40B4-BE49-F238E27FC236}">
                  <a16:creationId xmlns:a16="http://schemas.microsoft.com/office/drawing/2014/main" xmlns="" id="{AFC9305E-3DFD-4B31-837D-4B1BCC0FD00E}"/>
                </a:ext>
              </a:extLst>
            </p:cNvPr>
            <p:cNvSpPr/>
            <p:nvPr/>
          </p:nvSpPr>
          <p:spPr>
            <a:xfrm>
              <a:off x="5948939" y="2304040"/>
              <a:ext cx="279648" cy="279648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Oval 32">
              <a:extLst>
                <a:ext uri="{FF2B5EF4-FFF2-40B4-BE49-F238E27FC236}">
                  <a16:creationId xmlns:a16="http://schemas.microsoft.com/office/drawing/2014/main" xmlns="" id="{AABC4345-9298-452F-BAAA-D605A05E3918}"/>
                </a:ext>
              </a:extLst>
            </p:cNvPr>
            <p:cNvSpPr/>
            <p:nvPr/>
          </p:nvSpPr>
          <p:spPr>
            <a:xfrm>
              <a:off x="6485661" y="4922981"/>
              <a:ext cx="279648" cy="279648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Oval 33">
              <a:extLst>
                <a:ext uri="{FF2B5EF4-FFF2-40B4-BE49-F238E27FC236}">
                  <a16:creationId xmlns:a16="http://schemas.microsoft.com/office/drawing/2014/main" xmlns="" id="{25D0E6FC-0DC2-44C6-A53F-23D54E17C574}"/>
                </a:ext>
              </a:extLst>
            </p:cNvPr>
            <p:cNvSpPr/>
            <p:nvPr/>
          </p:nvSpPr>
          <p:spPr>
            <a:xfrm>
              <a:off x="7240624" y="4085934"/>
              <a:ext cx="279648" cy="279648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Oval 34">
              <a:extLst>
                <a:ext uri="{FF2B5EF4-FFF2-40B4-BE49-F238E27FC236}">
                  <a16:creationId xmlns:a16="http://schemas.microsoft.com/office/drawing/2014/main" xmlns="" id="{CD357FB6-F351-4EA4-B11B-E52635357203}"/>
                </a:ext>
              </a:extLst>
            </p:cNvPr>
            <p:cNvSpPr/>
            <p:nvPr/>
          </p:nvSpPr>
          <p:spPr>
            <a:xfrm>
              <a:off x="7092436" y="2936819"/>
              <a:ext cx="279648" cy="279648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6" name="Oval 35">
              <a:extLst>
                <a:ext uri="{FF2B5EF4-FFF2-40B4-BE49-F238E27FC236}">
                  <a16:creationId xmlns:a16="http://schemas.microsoft.com/office/drawing/2014/main" xmlns="" id="{DB81E64B-4ACF-4380-98D0-EBD534976962}"/>
                </a:ext>
              </a:extLst>
            </p:cNvPr>
            <p:cNvSpPr/>
            <p:nvPr/>
          </p:nvSpPr>
          <p:spPr>
            <a:xfrm>
              <a:off x="5203710" y="4826423"/>
              <a:ext cx="279648" cy="279648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7" name="Oval 36">
              <a:extLst>
                <a:ext uri="{FF2B5EF4-FFF2-40B4-BE49-F238E27FC236}">
                  <a16:creationId xmlns:a16="http://schemas.microsoft.com/office/drawing/2014/main" xmlns="" id="{4E6905C4-1751-431E-ACCA-D2753AEBA6C3}"/>
                </a:ext>
              </a:extLst>
            </p:cNvPr>
            <p:cNvSpPr/>
            <p:nvPr/>
          </p:nvSpPr>
          <p:spPr>
            <a:xfrm>
              <a:off x="4799856" y="2936819"/>
              <a:ext cx="279648" cy="279648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xmlns="" id="{854EA225-4D55-43ED-9D83-DC92F92EC35B}"/>
              </a:ext>
            </a:extLst>
          </p:cNvPr>
          <p:cNvGrpSpPr/>
          <p:nvPr/>
        </p:nvGrpSpPr>
        <p:grpSpPr>
          <a:xfrm>
            <a:off x="3946225" y="2136618"/>
            <a:ext cx="1251575" cy="1222414"/>
            <a:chOff x="96838" y="117476"/>
            <a:chExt cx="817562" cy="798513"/>
          </a:xfrm>
        </p:grpSpPr>
        <p:sp>
          <p:nvSpPr>
            <p:cNvPr id="58" name="Freeform 10">
              <a:extLst>
                <a:ext uri="{FF2B5EF4-FFF2-40B4-BE49-F238E27FC236}">
                  <a16:creationId xmlns:a16="http://schemas.microsoft.com/office/drawing/2014/main" xmlns="" id="{1E90D5A0-8FE6-4A90-A394-9C38444F5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300" y="257176"/>
              <a:ext cx="673100" cy="658813"/>
            </a:xfrm>
            <a:custGeom>
              <a:avLst/>
              <a:gdLst>
                <a:gd name="T0" fmla="*/ 768 w 887"/>
                <a:gd name="T1" fmla="*/ 12 h 868"/>
                <a:gd name="T2" fmla="*/ 856 w 887"/>
                <a:gd name="T3" fmla="*/ 166 h 868"/>
                <a:gd name="T4" fmla="*/ 887 w 887"/>
                <a:gd name="T5" fmla="*/ 341 h 868"/>
                <a:gd name="T6" fmla="*/ 846 w 887"/>
                <a:gd name="T7" fmla="*/ 542 h 868"/>
                <a:gd name="T8" fmla="*/ 729 w 887"/>
                <a:gd name="T9" fmla="*/ 713 h 868"/>
                <a:gd name="T10" fmla="*/ 553 w 887"/>
                <a:gd name="T11" fmla="*/ 827 h 868"/>
                <a:gd name="T12" fmla="*/ 348 w 887"/>
                <a:gd name="T13" fmla="*/ 868 h 868"/>
                <a:gd name="T14" fmla="*/ 171 w 887"/>
                <a:gd name="T15" fmla="*/ 837 h 868"/>
                <a:gd name="T16" fmla="*/ 13 w 887"/>
                <a:gd name="T17" fmla="*/ 751 h 868"/>
                <a:gd name="T18" fmla="*/ 0 w 887"/>
                <a:gd name="T19" fmla="*/ 743 h 868"/>
                <a:gd name="T20" fmla="*/ 13 w 887"/>
                <a:gd name="T21" fmla="*/ 734 h 868"/>
                <a:gd name="T22" fmla="*/ 33 w 887"/>
                <a:gd name="T23" fmla="*/ 721 h 868"/>
                <a:gd name="T24" fmla="*/ 39 w 887"/>
                <a:gd name="T25" fmla="*/ 716 h 868"/>
                <a:gd name="T26" fmla="*/ 46 w 887"/>
                <a:gd name="T27" fmla="*/ 721 h 868"/>
                <a:gd name="T28" fmla="*/ 189 w 887"/>
                <a:gd name="T29" fmla="*/ 798 h 868"/>
                <a:gd name="T30" fmla="*/ 348 w 887"/>
                <a:gd name="T31" fmla="*/ 822 h 868"/>
                <a:gd name="T32" fmla="*/ 537 w 887"/>
                <a:gd name="T33" fmla="*/ 786 h 868"/>
                <a:gd name="T34" fmla="*/ 697 w 887"/>
                <a:gd name="T35" fmla="*/ 682 h 868"/>
                <a:gd name="T36" fmla="*/ 804 w 887"/>
                <a:gd name="T37" fmla="*/ 526 h 868"/>
                <a:gd name="T38" fmla="*/ 841 w 887"/>
                <a:gd name="T39" fmla="*/ 341 h 868"/>
                <a:gd name="T40" fmla="*/ 815 w 887"/>
                <a:gd name="T41" fmla="*/ 184 h 868"/>
                <a:gd name="T42" fmla="*/ 737 w 887"/>
                <a:gd name="T43" fmla="*/ 44 h 868"/>
                <a:gd name="T44" fmla="*/ 732 w 887"/>
                <a:gd name="T45" fmla="*/ 38 h 868"/>
                <a:gd name="T46" fmla="*/ 737 w 887"/>
                <a:gd name="T47" fmla="*/ 31 h 868"/>
                <a:gd name="T48" fmla="*/ 750 w 887"/>
                <a:gd name="T49" fmla="*/ 12 h 868"/>
                <a:gd name="T50" fmla="*/ 758 w 887"/>
                <a:gd name="T51" fmla="*/ 0 h 868"/>
                <a:gd name="T52" fmla="*/ 768 w 887"/>
                <a:gd name="T53" fmla="*/ 12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87" h="868">
                  <a:moveTo>
                    <a:pt x="768" y="12"/>
                  </a:moveTo>
                  <a:cubicBezTo>
                    <a:pt x="806" y="57"/>
                    <a:pt x="835" y="109"/>
                    <a:pt x="856" y="166"/>
                  </a:cubicBezTo>
                  <a:cubicBezTo>
                    <a:pt x="876" y="222"/>
                    <a:pt x="887" y="280"/>
                    <a:pt x="887" y="341"/>
                  </a:cubicBezTo>
                  <a:cubicBezTo>
                    <a:pt x="887" y="412"/>
                    <a:pt x="872" y="480"/>
                    <a:pt x="846" y="542"/>
                  </a:cubicBezTo>
                  <a:cubicBezTo>
                    <a:pt x="819" y="606"/>
                    <a:pt x="778" y="664"/>
                    <a:pt x="729" y="713"/>
                  </a:cubicBezTo>
                  <a:cubicBezTo>
                    <a:pt x="680" y="762"/>
                    <a:pt x="620" y="801"/>
                    <a:pt x="553" y="827"/>
                  </a:cubicBezTo>
                  <a:cubicBezTo>
                    <a:pt x="490" y="853"/>
                    <a:pt x="422" y="868"/>
                    <a:pt x="348" y="868"/>
                  </a:cubicBezTo>
                  <a:cubicBezTo>
                    <a:pt x="286" y="868"/>
                    <a:pt x="226" y="856"/>
                    <a:pt x="171" y="837"/>
                  </a:cubicBezTo>
                  <a:cubicBezTo>
                    <a:pt x="112" y="817"/>
                    <a:pt x="59" y="788"/>
                    <a:pt x="13" y="751"/>
                  </a:cubicBezTo>
                  <a:lnTo>
                    <a:pt x="0" y="743"/>
                  </a:lnTo>
                  <a:lnTo>
                    <a:pt x="13" y="734"/>
                  </a:lnTo>
                  <a:lnTo>
                    <a:pt x="33" y="721"/>
                  </a:lnTo>
                  <a:lnTo>
                    <a:pt x="39" y="716"/>
                  </a:lnTo>
                  <a:lnTo>
                    <a:pt x="46" y="721"/>
                  </a:lnTo>
                  <a:cubicBezTo>
                    <a:pt x="88" y="754"/>
                    <a:pt x="137" y="780"/>
                    <a:pt x="189" y="798"/>
                  </a:cubicBezTo>
                  <a:cubicBezTo>
                    <a:pt x="238" y="814"/>
                    <a:pt x="293" y="822"/>
                    <a:pt x="348" y="822"/>
                  </a:cubicBezTo>
                  <a:cubicBezTo>
                    <a:pt x="415" y="822"/>
                    <a:pt x="478" y="811"/>
                    <a:pt x="537" y="786"/>
                  </a:cubicBezTo>
                  <a:cubicBezTo>
                    <a:pt x="597" y="762"/>
                    <a:pt x="651" y="726"/>
                    <a:pt x="697" y="682"/>
                  </a:cubicBezTo>
                  <a:cubicBezTo>
                    <a:pt x="742" y="637"/>
                    <a:pt x="780" y="585"/>
                    <a:pt x="804" y="526"/>
                  </a:cubicBezTo>
                  <a:cubicBezTo>
                    <a:pt x="828" y="469"/>
                    <a:pt x="841" y="406"/>
                    <a:pt x="841" y="341"/>
                  </a:cubicBezTo>
                  <a:cubicBezTo>
                    <a:pt x="841" y="285"/>
                    <a:pt x="832" y="233"/>
                    <a:pt x="815" y="184"/>
                  </a:cubicBezTo>
                  <a:cubicBezTo>
                    <a:pt x="797" y="132"/>
                    <a:pt x="771" y="87"/>
                    <a:pt x="737" y="44"/>
                  </a:cubicBezTo>
                  <a:lnTo>
                    <a:pt x="732" y="38"/>
                  </a:lnTo>
                  <a:lnTo>
                    <a:pt x="737" y="31"/>
                  </a:lnTo>
                  <a:lnTo>
                    <a:pt x="750" y="12"/>
                  </a:lnTo>
                  <a:lnTo>
                    <a:pt x="758" y="0"/>
                  </a:lnTo>
                  <a:lnTo>
                    <a:pt x="768" y="12"/>
                  </a:lnTo>
                  <a:close/>
                </a:path>
              </a:pathLst>
            </a:custGeom>
            <a:solidFill>
              <a:srgbClr val="7272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Freeform 11">
              <a:extLst>
                <a:ext uri="{FF2B5EF4-FFF2-40B4-BE49-F238E27FC236}">
                  <a16:creationId xmlns:a16="http://schemas.microsoft.com/office/drawing/2014/main" xmlns="" id="{EF08C269-0158-4427-87F2-18F5913DF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38" y="117476"/>
              <a:ext cx="673100" cy="657225"/>
            </a:xfrm>
            <a:custGeom>
              <a:avLst/>
              <a:gdLst>
                <a:gd name="T0" fmla="*/ 538 w 887"/>
                <a:gd name="T1" fmla="*/ 0 h 866"/>
                <a:gd name="T2" fmla="*/ 717 w 887"/>
                <a:gd name="T3" fmla="*/ 29 h 866"/>
                <a:gd name="T4" fmla="*/ 875 w 887"/>
                <a:gd name="T5" fmla="*/ 114 h 866"/>
                <a:gd name="T6" fmla="*/ 887 w 887"/>
                <a:gd name="T7" fmla="*/ 124 h 866"/>
                <a:gd name="T8" fmla="*/ 874 w 887"/>
                <a:gd name="T9" fmla="*/ 133 h 866"/>
                <a:gd name="T10" fmla="*/ 854 w 887"/>
                <a:gd name="T11" fmla="*/ 146 h 866"/>
                <a:gd name="T12" fmla="*/ 847 w 887"/>
                <a:gd name="T13" fmla="*/ 150 h 866"/>
                <a:gd name="T14" fmla="*/ 841 w 887"/>
                <a:gd name="T15" fmla="*/ 145 h 866"/>
                <a:gd name="T16" fmla="*/ 699 w 887"/>
                <a:gd name="T17" fmla="*/ 70 h 866"/>
                <a:gd name="T18" fmla="*/ 538 w 887"/>
                <a:gd name="T19" fmla="*/ 44 h 866"/>
                <a:gd name="T20" fmla="*/ 351 w 887"/>
                <a:gd name="T21" fmla="*/ 80 h 866"/>
                <a:gd name="T22" fmla="*/ 190 w 887"/>
                <a:gd name="T23" fmla="*/ 184 h 866"/>
                <a:gd name="T24" fmla="*/ 83 w 887"/>
                <a:gd name="T25" fmla="*/ 342 h 866"/>
                <a:gd name="T26" fmla="*/ 45 w 887"/>
                <a:gd name="T27" fmla="*/ 526 h 866"/>
                <a:gd name="T28" fmla="*/ 71 w 887"/>
                <a:gd name="T29" fmla="*/ 682 h 866"/>
                <a:gd name="T30" fmla="*/ 149 w 887"/>
                <a:gd name="T31" fmla="*/ 822 h 866"/>
                <a:gd name="T32" fmla="*/ 154 w 887"/>
                <a:gd name="T33" fmla="*/ 828 h 866"/>
                <a:gd name="T34" fmla="*/ 149 w 887"/>
                <a:gd name="T35" fmla="*/ 835 h 866"/>
                <a:gd name="T36" fmla="*/ 136 w 887"/>
                <a:gd name="T37" fmla="*/ 854 h 866"/>
                <a:gd name="T38" fmla="*/ 128 w 887"/>
                <a:gd name="T39" fmla="*/ 866 h 866"/>
                <a:gd name="T40" fmla="*/ 118 w 887"/>
                <a:gd name="T41" fmla="*/ 856 h 866"/>
                <a:gd name="T42" fmla="*/ 31 w 887"/>
                <a:gd name="T43" fmla="*/ 700 h 866"/>
                <a:gd name="T44" fmla="*/ 0 w 887"/>
                <a:gd name="T45" fmla="*/ 526 h 866"/>
                <a:gd name="T46" fmla="*/ 42 w 887"/>
                <a:gd name="T47" fmla="*/ 324 h 866"/>
                <a:gd name="T48" fmla="*/ 157 w 887"/>
                <a:gd name="T49" fmla="*/ 154 h 866"/>
                <a:gd name="T50" fmla="*/ 333 w 887"/>
                <a:gd name="T51" fmla="*/ 39 h 866"/>
                <a:gd name="T52" fmla="*/ 538 w 887"/>
                <a:gd name="T53" fmla="*/ 0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87" h="866">
                  <a:moveTo>
                    <a:pt x="538" y="0"/>
                  </a:moveTo>
                  <a:cubicBezTo>
                    <a:pt x="600" y="0"/>
                    <a:pt x="660" y="10"/>
                    <a:pt x="717" y="29"/>
                  </a:cubicBezTo>
                  <a:cubicBezTo>
                    <a:pt x="774" y="49"/>
                    <a:pt x="828" y="78"/>
                    <a:pt x="875" y="114"/>
                  </a:cubicBezTo>
                  <a:lnTo>
                    <a:pt x="887" y="124"/>
                  </a:lnTo>
                  <a:lnTo>
                    <a:pt x="874" y="133"/>
                  </a:lnTo>
                  <a:lnTo>
                    <a:pt x="854" y="146"/>
                  </a:lnTo>
                  <a:lnTo>
                    <a:pt x="847" y="150"/>
                  </a:lnTo>
                  <a:lnTo>
                    <a:pt x="841" y="145"/>
                  </a:lnTo>
                  <a:cubicBezTo>
                    <a:pt x="799" y="112"/>
                    <a:pt x="750" y="88"/>
                    <a:pt x="699" y="70"/>
                  </a:cubicBezTo>
                  <a:cubicBezTo>
                    <a:pt x="649" y="52"/>
                    <a:pt x="594" y="44"/>
                    <a:pt x="538" y="44"/>
                  </a:cubicBezTo>
                  <a:cubicBezTo>
                    <a:pt x="472" y="44"/>
                    <a:pt x="408" y="57"/>
                    <a:pt x="351" y="80"/>
                  </a:cubicBezTo>
                  <a:cubicBezTo>
                    <a:pt x="289" y="104"/>
                    <a:pt x="236" y="140"/>
                    <a:pt x="190" y="184"/>
                  </a:cubicBezTo>
                  <a:cubicBezTo>
                    <a:pt x="144" y="229"/>
                    <a:pt x="109" y="283"/>
                    <a:pt x="83" y="342"/>
                  </a:cubicBezTo>
                  <a:cubicBezTo>
                    <a:pt x="58" y="399"/>
                    <a:pt x="45" y="460"/>
                    <a:pt x="45" y="526"/>
                  </a:cubicBezTo>
                  <a:cubicBezTo>
                    <a:pt x="45" y="581"/>
                    <a:pt x="55" y="633"/>
                    <a:pt x="71" y="682"/>
                  </a:cubicBezTo>
                  <a:cubicBezTo>
                    <a:pt x="89" y="734"/>
                    <a:pt x="117" y="781"/>
                    <a:pt x="149" y="822"/>
                  </a:cubicBezTo>
                  <a:lnTo>
                    <a:pt x="154" y="828"/>
                  </a:lnTo>
                  <a:lnTo>
                    <a:pt x="149" y="835"/>
                  </a:lnTo>
                  <a:lnTo>
                    <a:pt x="136" y="854"/>
                  </a:lnTo>
                  <a:lnTo>
                    <a:pt x="128" y="866"/>
                  </a:lnTo>
                  <a:lnTo>
                    <a:pt x="118" y="856"/>
                  </a:lnTo>
                  <a:cubicBezTo>
                    <a:pt x="81" y="809"/>
                    <a:pt x="52" y="757"/>
                    <a:pt x="31" y="700"/>
                  </a:cubicBezTo>
                  <a:cubicBezTo>
                    <a:pt x="11" y="646"/>
                    <a:pt x="0" y="586"/>
                    <a:pt x="0" y="526"/>
                  </a:cubicBezTo>
                  <a:cubicBezTo>
                    <a:pt x="0" y="454"/>
                    <a:pt x="16" y="386"/>
                    <a:pt x="42" y="324"/>
                  </a:cubicBezTo>
                  <a:cubicBezTo>
                    <a:pt x="68" y="260"/>
                    <a:pt x="109" y="202"/>
                    <a:pt x="157" y="154"/>
                  </a:cubicBezTo>
                  <a:cubicBezTo>
                    <a:pt x="208" y="104"/>
                    <a:pt x="267" y="67"/>
                    <a:pt x="333" y="39"/>
                  </a:cubicBezTo>
                  <a:cubicBezTo>
                    <a:pt x="397" y="13"/>
                    <a:pt x="465" y="0"/>
                    <a:pt x="538" y="0"/>
                  </a:cubicBezTo>
                  <a:close/>
                </a:path>
              </a:pathLst>
            </a:custGeom>
            <a:solidFill>
              <a:srgbClr val="7272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" name="Freeform 12">
              <a:extLst>
                <a:ext uri="{FF2B5EF4-FFF2-40B4-BE49-F238E27FC236}">
                  <a16:creationId xmlns:a16="http://schemas.microsoft.com/office/drawing/2014/main" xmlns="" id="{424B99F0-5343-4DAF-95A0-2C43C0368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863" y="185738"/>
              <a:ext cx="671513" cy="660400"/>
            </a:xfrm>
            <a:custGeom>
              <a:avLst/>
              <a:gdLst>
                <a:gd name="T0" fmla="*/ 886 w 886"/>
                <a:gd name="T1" fmla="*/ 0 h 869"/>
                <a:gd name="T2" fmla="*/ 492 w 886"/>
                <a:gd name="T3" fmla="*/ 258 h 869"/>
                <a:gd name="T4" fmla="*/ 437 w 886"/>
                <a:gd name="T5" fmla="*/ 250 h 869"/>
                <a:gd name="T6" fmla="*/ 251 w 886"/>
                <a:gd name="T7" fmla="*/ 433 h 869"/>
                <a:gd name="T8" fmla="*/ 259 w 886"/>
                <a:gd name="T9" fmla="*/ 488 h 869"/>
                <a:gd name="T10" fmla="*/ 0 w 886"/>
                <a:gd name="T11" fmla="*/ 869 h 869"/>
                <a:gd name="T12" fmla="*/ 391 w 886"/>
                <a:gd name="T13" fmla="*/ 613 h 869"/>
                <a:gd name="T14" fmla="*/ 437 w 886"/>
                <a:gd name="T15" fmla="*/ 619 h 869"/>
                <a:gd name="T16" fmla="*/ 626 w 886"/>
                <a:gd name="T17" fmla="*/ 433 h 869"/>
                <a:gd name="T18" fmla="*/ 621 w 886"/>
                <a:gd name="T19" fmla="*/ 392 h 869"/>
                <a:gd name="T20" fmla="*/ 886 w 886"/>
                <a:gd name="T21" fmla="*/ 0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6" h="869">
                  <a:moveTo>
                    <a:pt x="886" y="0"/>
                  </a:moveTo>
                  <a:lnTo>
                    <a:pt x="492" y="258"/>
                  </a:lnTo>
                  <a:cubicBezTo>
                    <a:pt x="475" y="253"/>
                    <a:pt x="456" y="250"/>
                    <a:pt x="437" y="250"/>
                  </a:cubicBezTo>
                  <a:cubicBezTo>
                    <a:pt x="333" y="250"/>
                    <a:pt x="251" y="332"/>
                    <a:pt x="251" y="433"/>
                  </a:cubicBezTo>
                  <a:cubicBezTo>
                    <a:pt x="251" y="452"/>
                    <a:pt x="254" y="471"/>
                    <a:pt x="259" y="488"/>
                  </a:cubicBezTo>
                  <a:lnTo>
                    <a:pt x="0" y="869"/>
                  </a:lnTo>
                  <a:lnTo>
                    <a:pt x="391" y="613"/>
                  </a:lnTo>
                  <a:cubicBezTo>
                    <a:pt x="405" y="617"/>
                    <a:pt x="421" y="619"/>
                    <a:pt x="437" y="619"/>
                  </a:cubicBezTo>
                  <a:cubicBezTo>
                    <a:pt x="541" y="619"/>
                    <a:pt x="626" y="537"/>
                    <a:pt x="626" y="433"/>
                  </a:cubicBezTo>
                  <a:cubicBezTo>
                    <a:pt x="626" y="419"/>
                    <a:pt x="624" y="405"/>
                    <a:pt x="621" y="392"/>
                  </a:cubicBezTo>
                  <a:lnTo>
                    <a:pt x="886" y="0"/>
                  </a:lnTo>
                  <a:close/>
                </a:path>
              </a:pathLst>
            </a:custGeom>
            <a:solidFill>
              <a:srgbClr val="67C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" name="Freeform 13">
              <a:extLst>
                <a:ext uri="{FF2B5EF4-FFF2-40B4-BE49-F238E27FC236}">
                  <a16:creationId xmlns:a16="http://schemas.microsoft.com/office/drawing/2014/main" xmlns="" id="{2589E05F-FDBA-43B7-B8D4-3F555E8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338" y="425451"/>
              <a:ext cx="176213" cy="174625"/>
            </a:xfrm>
            <a:custGeom>
              <a:avLst/>
              <a:gdLst>
                <a:gd name="T0" fmla="*/ 233 w 233"/>
                <a:gd name="T1" fmla="*/ 114 h 230"/>
                <a:gd name="T2" fmla="*/ 116 w 233"/>
                <a:gd name="T3" fmla="*/ 230 h 230"/>
                <a:gd name="T4" fmla="*/ 0 w 233"/>
                <a:gd name="T5" fmla="*/ 114 h 230"/>
                <a:gd name="T6" fmla="*/ 116 w 233"/>
                <a:gd name="T7" fmla="*/ 0 h 230"/>
                <a:gd name="T8" fmla="*/ 233 w 233"/>
                <a:gd name="T9" fmla="*/ 114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230">
                  <a:moveTo>
                    <a:pt x="233" y="114"/>
                  </a:moveTo>
                  <a:cubicBezTo>
                    <a:pt x="233" y="179"/>
                    <a:pt x="180" y="230"/>
                    <a:pt x="116" y="230"/>
                  </a:cubicBezTo>
                  <a:cubicBezTo>
                    <a:pt x="51" y="230"/>
                    <a:pt x="0" y="179"/>
                    <a:pt x="0" y="114"/>
                  </a:cubicBezTo>
                  <a:cubicBezTo>
                    <a:pt x="0" y="51"/>
                    <a:pt x="51" y="0"/>
                    <a:pt x="116" y="0"/>
                  </a:cubicBezTo>
                  <a:cubicBezTo>
                    <a:pt x="180" y="0"/>
                    <a:pt x="233" y="51"/>
                    <a:pt x="233" y="1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" name="Oval 14">
              <a:extLst>
                <a:ext uri="{FF2B5EF4-FFF2-40B4-BE49-F238E27FC236}">
                  <a16:creationId xmlns:a16="http://schemas.microsoft.com/office/drawing/2014/main" xmlns="" id="{61EF5010-3B49-4611-B62D-F4CC2C6DA9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913" y="454026"/>
              <a:ext cx="119063" cy="117475"/>
            </a:xfrm>
            <a:prstGeom prst="ellipse">
              <a:avLst/>
            </a:prstGeom>
            <a:solidFill>
              <a:srgbClr val="67C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" name="Oval 15">
              <a:extLst>
                <a:ext uri="{FF2B5EF4-FFF2-40B4-BE49-F238E27FC236}">
                  <a16:creationId xmlns:a16="http://schemas.microsoft.com/office/drawing/2014/main" xmlns="" id="{EDA512A4-2656-4559-8370-09546469F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913" y="454026"/>
              <a:ext cx="119063" cy="117475"/>
            </a:xfrm>
            <a:prstGeom prst="ellipse">
              <a:avLst/>
            </a:prstGeom>
            <a:solidFill>
              <a:srgbClr val="67C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65" name="Title 1"/>
          <p:cNvSpPr txBox="1">
            <a:spLocks/>
          </p:cNvSpPr>
          <p:nvPr/>
        </p:nvSpPr>
        <p:spPr bwMode="auto">
          <a:xfrm>
            <a:off x="457216" y="123825"/>
            <a:ext cx="8075613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20000"/>
              </a:spcBef>
              <a:defRPr/>
            </a:pPr>
            <a:r>
              <a:rPr lang="en-US" sz="2800" b="1" i="1" dirty="0" smtClean="0">
                <a:solidFill>
                  <a:schemeClr val="bg1"/>
                </a:solidFill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</a:rPr>
              <a:t>cedera</a:t>
            </a:r>
            <a:r>
              <a:rPr lang="en-US" sz="2800" b="1" i="1" dirty="0" smtClean="0">
                <a:solidFill>
                  <a:schemeClr val="bg1"/>
                </a:solidFill>
              </a:rPr>
              <a:t> spinal</a:t>
            </a:r>
            <a:endParaRPr lang="en-US" sz="2800" b="1" i="1" dirty="0">
              <a:solidFill>
                <a:schemeClr val="bg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3419481" y="857251"/>
            <a:ext cx="5153025" cy="714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grpSp>
        <p:nvGrpSpPr>
          <p:cNvPr id="67" name="Group 16"/>
          <p:cNvGrpSpPr/>
          <p:nvPr/>
        </p:nvGrpSpPr>
        <p:grpSpPr>
          <a:xfrm>
            <a:off x="-1" y="4493039"/>
            <a:ext cx="9144001" cy="650473"/>
            <a:chOff x="642910" y="4536002"/>
            <a:chExt cx="8501090" cy="464640"/>
          </a:xfrm>
          <a:solidFill>
            <a:srgbClr val="1A2E1D"/>
          </a:solidFill>
        </p:grpSpPr>
        <p:sp>
          <p:nvSpPr>
            <p:cNvPr id="68" name="Rectangle 67"/>
            <p:cNvSpPr/>
            <p:nvPr/>
          </p:nvSpPr>
          <p:spPr>
            <a:xfrm>
              <a:off x="857224" y="4536002"/>
              <a:ext cx="8286776" cy="4646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  <p:sp>
          <p:nvSpPr>
            <p:cNvPr id="69" name="Isosceles Triangle 68"/>
            <p:cNvSpPr/>
            <p:nvPr/>
          </p:nvSpPr>
          <p:spPr>
            <a:xfrm flipV="1">
              <a:off x="642910" y="4643452"/>
              <a:ext cx="428628" cy="35719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</p:grpSp>
      <p:sp>
        <p:nvSpPr>
          <p:cNvPr id="4" name="Pentagon 3"/>
          <p:cNvSpPr/>
          <p:nvPr/>
        </p:nvSpPr>
        <p:spPr>
          <a:xfrm>
            <a:off x="2" y="1123950"/>
            <a:ext cx="2557035" cy="604080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Data </a:t>
            </a:r>
            <a:r>
              <a:rPr lang="en-US" sz="2800" b="1" dirty="0" err="1" smtClean="0"/>
              <a:t>subyektif</a:t>
            </a:r>
            <a:endParaRPr lang="id-ID" sz="2800" b="1" dirty="0"/>
          </a:p>
        </p:txBody>
      </p:sp>
      <p:sp>
        <p:nvSpPr>
          <p:cNvPr id="31" name="Oval 36">
            <a:extLst>
              <a:ext uri="{FF2B5EF4-FFF2-40B4-BE49-F238E27FC236}">
                <a16:creationId xmlns:a16="http://schemas.microsoft.com/office/drawing/2014/main" xmlns="" id="{4E6905C4-1751-431E-ACCA-D2753AEBA6C3}"/>
              </a:ext>
            </a:extLst>
          </p:cNvPr>
          <p:cNvSpPr/>
          <p:nvPr/>
        </p:nvSpPr>
        <p:spPr>
          <a:xfrm>
            <a:off x="3341272" y="2872137"/>
            <a:ext cx="228371" cy="228371"/>
          </a:xfrm>
          <a:prstGeom prst="ellipse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95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9"/>
          <p:cNvGrpSpPr>
            <a:grpSpLocks/>
          </p:cNvGrpSpPr>
          <p:nvPr/>
        </p:nvGrpSpPr>
        <p:grpSpPr bwMode="auto">
          <a:xfrm>
            <a:off x="-1" y="-171448"/>
            <a:ext cx="9144001" cy="4803775"/>
            <a:chOff x="204788" y="378022"/>
            <a:chExt cx="8779408" cy="4425976"/>
          </a:xfrm>
        </p:grpSpPr>
        <p:pic>
          <p:nvPicPr>
            <p:cNvPr id="11" name="Picture 10" descr="C:\Users\User\Pictures\T1-a-and-T2-b-sagittal-lumbar-MRI-showing-an-L5-S1-severe-discopathy-with-meyerding.png"/>
            <p:cNvPicPr/>
            <p:nvPr/>
          </p:nvPicPr>
          <p:blipFill rotWithShape="1">
            <a:blip r:embed="rId2">
              <a:lum bright="70000" contrast="-70000"/>
            </a:blip>
            <a:srcRect r="51445"/>
            <a:stretch/>
          </p:blipFill>
          <p:spPr bwMode="auto">
            <a:xfrm>
              <a:off x="204788" y="378022"/>
              <a:ext cx="4350948" cy="44259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5" name="Picture 14" descr="C:\Users\User\Pictures\T1-a-and-T2-b-sagittal-lumbar-MRI-showing-an-L5-S1-severe-discopathy-with-meyerding.png"/>
            <p:cNvPicPr/>
            <p:nvPr/>
          </p:nvPicPr>
          <p:blipFill rotWithShape="1">
            <a:blip r:embed="rId2">
              <a:lum bright="70000" contrast="-70000"/>
            </a:blip>
            <a:srcRect l="51498"/>
            <a:stretch/>
          </p:blipFill>
          <p:spPr bwMode="auto">
            <a:xfrm>
              <a:off x="4639099" y="378022"/>
              <a:ext cx="4345097" cy="44259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9" name="Group 16"/>
          <p:cNvGrpSpPr/>
          <p:nvPr/>
        </p:nvGrpSpPr>
        <p:grpSpPr>
          <a:xfrm>
            <a:off x="642910" y="4643452"/>
            <a:ext cx="8501090" cy="285752"/>
            <a:chOff x="642910" y="4643452"/>
            <a:chExt cx="8501090" cy="357190"/>
          </a:xfrm>
          <a:solidFill>
            <a:srgbClr val="1A2E1D"/>
          </a:solidFill>
        </p:grpSpPr>
        <p:sp>
          <p:nvSpPr>
            <p:cNvPr id="12" name="Rectangle 11"/>
            <p:cNvSpPr/>
            <p:nvPr/>
          </p:nvSpPr>
          <p:spPr>
            <a:xfrm>
              <a:off x="857224" y="4643452"/>
              <a:ext cx="8286776" cy="35719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  <p:sp>
          <p:nvSpPr>
            <p:cNvPr id="13" name="Isosceles Triangle 12"/>
            <p:cNvSpPr/>
            <p:nvPr/>
          </p:nvSpPr>
          <p:spPr>
            <a:xfrm flipV="1">
              <a:off x="642910" y="4643452"/>
              <a:ext cx="428628" cy="35719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6227770" y="4781550"/>
            <a:ext cx="2916237" cy="285750"/>
          </a:xfrm>
          <a:prstGeom prst="rect">
            <a:avLst/>
          </a:prstGeom>
          <a:solidFill>
            <a:srgbClr val="1A2E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1400" b="1" dirty="0"/>
          </a:p>
        </p:txBody>
      </p:sp>
      <p:sp>
        <p:nvSpPr>
          <p:cNvPr id="8197" name="Title 1"/>
          <p:cNvSpPr txBox="1">
            <a:spLocks/>
          </p:cNvSpPr>
          <p:nvPr/>
        </p:nvSpPr>
        <p:spPr bwMode="auto">
          <a:xfrm>
            <a:off x="457202" y="206375"/>
            <a:ext cx="54006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28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Data </a:t>
            </a:r>
            <a:r>
              <a:rPr lang="en-US" altLang="en-US" sz="2800" dirty="0" err="1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Objektive</a:t>
            </a:r>
            <a:endParaRPr lang="id-ID" altLang="en-US" sz="2800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71500" y="285750"/>
            <a:ext cx="1428750" cy="460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21" name="Rectangle 20"/>
          <p:cNvSpPr/>
          <p:nvPr/>
        </p:nvSpPr>
        <p:spPr>
          <a:xfrm>
            <a:off x="571500" y="857251"/>
            <a:ext cx="4071938" cy="7143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grpSp>
        <p:nvGrpSpPr>
          <p:cNvPr id="22" name="Group 21"/>
          <p:cNvGrpSpPr/>
          <p:nvPr/>
        </p:nvGrpSpPr>
        <p:grpSpPr>
          <a:xfrm>
            <a:off x="179515" y="1025883"/>
            <a:ext cx="3286833" cy="3490091"/>
            <a:chOff x="4848046" y="3681671"/>
            <a:chExt cx="2758049" cy="2928608"/>
          </a:xfrm>
          <a:solidFill>
            <a:srgbClr val="800000"/>
          </a:solidFill>
        </p:grpSpPr>
        <p:sp>
          <p:nvSpPr>
            <p:cNvPr id="23" name="Rounded Rectangle 22"/>
            <p:cNvSpPr/>
            <p:nvPr/>
          </p:nvSpPr>
          <p:spPr>
            <a:xfrm>
              <a:off x="5903273" y="6071006"/>
              <a:ext cx="631463" cy="13155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5929584" y="6274865"/>
              <a:ext cx="578841" cy="13155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5982205" y="6478724"/>
              <a:ext cx="473597" cy="13155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26" name="Rounded Rectangle 25"/>
            <p:cNvSpPr/>
            <p:nvPr/>
          </p:nvSpPr>
          <p:spPr>
            <a:xfrm rot="2700000">
              <a:off x="7086448" y="4038815"/>
              <a:ext cx="144000" cy="3600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Rounded Rectangle 26"/>
            <p:cNvSpPr/>
            <p:nvPr/>
          </p:nvSpPr>
          <p:spPr>
            <a:xfrm rot="18900000" flipH="1">
              <a:off x="5218102" y="4038815"/>
              <a:ext cx="144000" cy="3600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6155070" y="3681671"/>
              <a:ext cx="144000" cy="3600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Rounded Rectangle 28"/>
            <p:cNvSpPr/>
            <p:nvPr/>
          </p:nvSpPr>
          <p:spPr>
            <a:xfrm rot="5400000">
              <a:off x="7354095" y="4745637"/>
              <a:ext cx="144000" cy="3600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Rounded Rectangle 29"/>
            <p:cNvSpPr/>
            <p:nvPr/>
          </p:nvSpPr>
          <p:spPr>
            <a:xfrm rot="16200000" flipH="1">
              <a:off x="4956046" y="4745638"/>
              <a:ext cx="144000" cy="3600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79883" y="1648224"/>
            <a:ext cx="1670013" cy="2047118"/>
            <a:chOff x="1195903" y="1537915"/>
            <a:chExt cx="1670013" cy="2047118"/>
          </a:xfrm>
          <a:solidFill>
            <a:srgbClr val="800000"/>
          </a:solidFill>
        </p:grpSpPr>
        <p:sp>
          <p:nvSpPr>
            <p:cNvPr id="32" name="Oval 21"/>
            <p:cNvSpPr>
              <a:spLocks noChangeAspect="1"/>
            </p:cNvSpPr>
            <p:nvPr/>
          </p:nvSpPr>
          <p:spPr>
            <a:xfrm>
              <a:off x="1414470" y="1768048"/>
              <a:ext cx="264724" cy="266936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33" name="Oval 21"/>
            <p:cNvSpPr>
              <a:spLocks noChangeAspect="1"/>
            </p:cNvSpPr>
            <p:nvPr/>
          </p:nvSpPr>
          <p:spPr>
            <a:xfrm>
              <a:off x="1323964" y="1909930"/>
              <a:ext cx="98975" cy="99802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34" name="Oval 21"/>
            <p:cNvSpPr>
              <a:spLocks noChangeAspect="1"/>
            </p:cNvSpPr>
            <p:nvPr/>
          </p:nvSpPr>
          <p:spPr>
            <a:xfrm rot="21050853">
              <a:off x="1326433" y="2753031"/>
              <a:ext cx="173268" cy="174716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35" name="Oval 21"/>
            <p:cNvSpPr>
              <a:spLocks noChangeAspect="1"/>
            </p:cNvSpPr>
            <p:nvPr/>
          </p:nvSpPr>
          <p:spPr>
            <a:xfrm rot="288847">
              <a:off x="1195903" y="2266763"/>
              <a:ext cx="222367" cy="224225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36" name="Oval 21"/>
            <p:cNvSpPr>
              <a:spLocks noChangeAspect="1"/>
            </p:cNvSpPr>
            <p:nvPr/>
          </p:nvSpPr>
          <p:spPr>
            <a:xfrm>
              <a:off x="1414470" y="2278418"/>
              <a:ext cx="222367" cy="224225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37" name="Oval 21"/>
            <p:cNvSpPr>
              <a:spLocks noChangeAspect="1"/>
            </p:cNvSpPr>
            <p:nvPr/>
          </p:nvSpPr>
          <p:spPr>
            <a:xfrm>
              <a:off x="1231800" y="2460930"/>
              <a:ext cx="309554" cy="312141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38" name="Oval 21"/>
            <p:cNvSpPr>
              <a:spLocks noChangeAspect="1"/>
            </p:cNvSpPr>
            <p:nvPr/>
          </p:nvSpPr>
          <p:spPr>
            <a:xfrm>
              <a:off x="1985429" y="2143218"/>
              <a:ext cx="282537" cy="284898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39" name="Oval 21"/>
            <p:cNvSpPr>
              <a:spLocks noChangeAspect="1"/>
            </p:cNvSpPr>
            <p:nvPr/>
          </p:nvSpPr>
          <p:spPr>
            <a:xfrm rot="283757">
              <a:off x="1665484" y="3272892"/>
              <a:ext cx="309554" cy="312141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40" name="Oval 21"/>
            <p:cNvSpPr>
              <a:spLocks noChangeAspect="1"/>
            </p:cNvSpPr>
            <p:nvPr/>
          </p:nvSpPr>
          <p:spPr>
            <a:xfrm rot="21364806">
              <a:off x="1656905" y="1674846"/>
              <a:ext cx="267508" cy="269744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41" name="Oval 21"/>
            <p:cNvSpPr>
              <a:spLocks noChangeAspect="1"/>
            </p:cNvSpPr>
            <p:nvPr/>
          </p:nvSpPr>
          <p:spPr>
            <a:xfrm>
              <a:off x="1563017" y="1930545"/>
              <a:ext cx="424361" cy="427906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42" name="Oval 21"/>
            <p:cNvSpPr>
              <a:spLocks noChangeAspect="1"/>
            </p:cNvSpPr>
            <p:nvPr/>
          </p:nvSpPr>
          <p:spPr>
            <a:xfrm rot="21145186">
              <a:off x="1260512" y="1980363"/>
              <a:ext cx="333550" cy="336337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43" name="Oval 21"/>
            <p:cNvSpPr>
              <a:spLocks noChangeAspect="1"/>
            </p:cNvSpPr>
            <p:nvPr/>
          </p:nvSpPr>
          <p:spPr>
            <a:xfrm rot="232827">
              <a:off x="1766846" y="2371713"/>
              <a:ext cx="405789" cy="409180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44" name="Oval 21"/>
            <p:cNvSpPr>
              <a:spLocks noChangeAspect="1"/>
            </p:cNvSpPr>
            <p:nvPr/>
          </p:nvSpPr>
          <p:spPr>
            <a:xfrm>
              <a:off x="2232245" y="1873583"/>
              <a:ext cx="591365" cy="596307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45" name="Oval 21"/>
            <p:cNvSpPr>
              <a:spLocks noChangeAspect="1"/>
            </p:cNvSpPr>
            <p:nvPr/>
          </p:nvSpPr>
          <p:spPr>
            <a:xfrm>
              <a:off x="1580219" y="1680508"/>
              <a:ext cx="98975" cy="99802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46" name="Oval 21"/>
            <p:cNvSpPr>
              <a:spLocks noChangeAspect="1"/>
            </p:cNvSpPr>
            <p:nvPr/>
          </p:nvSpPr>
          <p:spPr>
            <a:xfrm rot="20203558">
              <a:off x="1468306" y="2867514"/>
              <a:ext cx="139314" cy="140478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47" name="Oval 21"/>
            <p:cNvSpPr>
              <a:spLocks noChangeAspect="1"/>
            </p:cNvSpPr>
            <p:nvPr/>
          </p:nvSpPr>
          <p:spPr>
            <a:xfrm>
              <a:off x="1694605" y="2685223"/>
              <a:ext cx="134128" cy="135249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48" name="Oval 21"/>
            <p:cNvSpPr>
              <a:spLocks noChangeAspect="1"/>
            </p:cNvSpPr>
            <p:nvPr/>
          </p:nvSpPr>
          <p:spPr>
            <a:xfrm rot="375171">
              <a:off x="1800405" y="2755645"/>
              <a:ext cx="216579" cy="218390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49" name="Oval 21"/>
            <p:cNvSpPr>
              <a:spLocks noChangeAspect="1"/>
            </p:cNvSpPr>
            <p:nvPr/>
          </p:nvSpPr>
          <p:spPr>
            <a:xfrm rot="1185792">
              <a:off x="1591521" y="2830231"/>
              <a:ext cx="222367" cy="224225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50" name="Oval 21"/>
            <p:cNvSpPr>
              <a:spLocks noChangeAspect="1"/>
            </p:cNvSpPr>
            <p:nvPr/>
          </p:nvSpPr>
          <p:spPr>
            <a:xfrm>
              <a:off x="1566870" y="2430818"/>
              <a:ext cx="222367" cy="224225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51" name="Oval 21"/>
            <p:cNvSpPr>
              <a:spLocks noChangeAspect="1"/>
            </p:cNvSpPr>
            <p:nvPr/>
          </p:nvSpPr>
          <p:spPr>
            <a:xfrm rot="561415">
              <a:off x="1961493" y="1831077"/>
              <a:ext cx="309554" cy="312141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52" name="Oval 21"/>
            <p:cNvSpPr>
              <a:spLocks noChangeAspect="1"/>
            </p:cNvSpPr>
            <p:nvPr/>
          </p:nvSpPr>
          <p:spPr>
            <a:xfrm rot="375171">
              <a:off x="1487267" y="2639444"/>
              <a:ext cx="216579" cy="218390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53" name="Oval 21"/>
            <p:cNvSpPr>
              <a:spLocks noChangeAspect="1"/>
            </p:cNvSpPr>
            <p:nvPr/>
          </p:nvSpPr>
          <p:spPr>
            <a:xfrm>
              <a:off x="1741171" y="2361128"/>
              <a:ext cx="98975" cy="99802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54" name="Oval 21"/>
            <p:cNvSpPr>
              <a:spLocks noChangeAspect="1"/>
            </p:cNvSpPr>
            <p:nvPr/>
          </p:nvSpPr>
          <p:spPr>
            <a:xfrm>
              <a:off x="1899336" y="2285667"/>
              <a:ext cx="98975" cy="99802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55" name="Oval 21"/>
            <p:cNvSpPr>
              <a:spLocks noChangeAspect="1"/>
            </p:cNvSpPr>
            <p:nvPr/>
          </p:nvSpPr>
          <p:spPr>
            <a:xfrm rot="20859187">
              <a:off x="1875957" y="3147672"/>
              <a:ext cx="196820" cy="198466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56" name="Oval 21"/>
            <p:cNvSpPr>
              <a:spLocks noChangeAspect="1"/>
            </p:cNvSpPr>
            <p:nvPr/>
          </p:nvSpPr>
          <p:spPr>
            <a:xfrm rot="232827">
              <a:off x="2016649" y="3174821"/>
              <a:ext cx="405789" cy="409180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57" name="Oval 21"/>
            <p:cNvSpPr>
              <a:spLocks noChangeAspect="1"/>
            </p:cNvSpPr>
            <p:nvPr/>
          </p:nvSpPr>
          <p:spPr>
            <a:xfrm rot="232827">
              <a:off x="2373855" y="2474192"/>
              <a:ext cx="405789" cy="409180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58" name="Oval 21"/>
            <p:cNvSpPr>
              <a:spLocks noChangeAspect="1"/>
            </p:cNvSpPr>
            <p:nvPr/>
          </p:nvSpPr>
          <p:spPr>
            <a:xfrm>
              <a:off x="2267966" y="2356564"/>
              <a:ext cx="134128" cy="135249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59" name="Oval 21"/>
            <p:cNvSpPr>
              <a:spLocks noChangeAspect="1"/>
            </p:cNvSpPr>
            <p:nvPr/>
          </p:nvSpPr>
          <p:spPr>
            <a:xfrm>
              <a:off x="2091720" y="2905247"/>
              <a:ext cx="282537" cy="284898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60" name="Oval 21"/>
            <p:cNvSpPr>
              <a:spLocks noChangeAspect="1"/>
            </p:cNvSpPr>
            <p:nvPr/>
          </p:nvSpPr>
          <p:spPr>
            <a:xfrm>
              <a:off x="2731788" y="2312226"/>
              <a:ext cx="134128" cy="135249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61" name="Oval 21"/>
            <p:cNvSpPr>
              <a:spLocks noChangeAspect="1"/>
            </p:cNvSpPr>
            <p:nvPr/>
          </p:nvSpPr>
          <p:spPr>
            <a:xfrm rot="375171">
              <a:off x="1770483" y="2955490"/>
              <a:ext cx="216579" cy="218390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62" name="Oval 21"/>
            <p:cNvSpPr>
              <a:spLocks noChangeAspect="1"/>
            </p:cNvSpPr>
            <p:nvPr/>
          </p:nvSpPr>
          <p:spPr>
            <a:xfrm rot="375171">
              <a:off x="2115911" y="2614000"/>
              <a:ext cx="275390" cy="277693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63" name="Oval 21"/>
            <p:cNvSpPr>
              <a:spLocks noChangeAspect="1"/>
            </p:cNvSpPr>
            <p:nvPr/>
          </p:nvSpPr>
          <p:spPr>
            <a:xfrm>
              <a:off x="1984293" y="2894551"/>
              <a:ext cx="134128" cy="135249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64" name="Oval 21"/>
            <p:cNvSpPr>
              <a:spLocks noChangeAspect="1"/>
            </p:cNvSpPr>
            <p:nvPr/>
          </p:nvSpPr>
          <p:spPr>
            <a:xfrm>
              <a:off x="2152479" y="2464579"/>
              <a:ext cx="134128" cy="135249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65" name="Oval 21"/>
            <p:cNvSpPr>
              <a:spLocks noChangeAspect="1"/>
            </p:cNvSpPr>
            <p:nvPr/>
          </p:nvSpPr>
          <p:spPr>
            <a:xfrm>
              <a:off x="2580435" y="2877367"/>
              <a:ext cx="98975" cy="99802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66" name="Oval 21"/>
            <p:cNvSpPr>
              <a:spLocks noChangeAspect="1"/>
            </p:cNvSpPr>
            <p:nvPr/>
          </p:nvSpPr>
          <p:spPr>
            <a:xfrm>
              <a:off x="2000241" y="3039370"/>
              <a:ext cx="98975" cy="99802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67" name="Oval 21"/>
            <p:cNvSpPr>
              <a:spLocks noChangeAspect="1"/>
            </p:cNvSpPr>
            <p:nvPr/>
          </p:nvSpPr>
          <p:spPr>
            <a:xfrm>
              <a:off x="1961493" y="3484382"/>
              <a:ext cx="98975" cy="99802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68" name="Oval 21"/>
            <p:cNvSpPr>
              <a:spLocks noChangeAspect="1"/>
            </p:cNvSpPr>
            <p:nvPr/>
          </p:nvSpPr>
          <p:spPr>
            <a:xfrm>
              <a:off x="1529662" y="3003550"/>
              <a:ext cx="98975" cy="99802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69" name="Oval 21"/>
            <p:cNvSpPr>
              <a:spLocks noChangeAspect="1"/>
            </p:cNvSpPr>
            <p:nvPr/>
          </p:nvSpPr>
          <p:spPr>
            <a:xfrm>
              <a:off x="1648031" y="3057800"/>
              <a:ext cx="134128" cy="135249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70" name="Oval 21"/>
            <p:cNvSpPr>
              <a:spLocks noChangeAspect="1"/>
            </p:cNvSpPr>
            <p:nvPr/>
          </p:nvSpPr>
          <p:spPr>
            <a:xfrm>
              <a:off x="1740222" y="3161559"/>
              <a:ext cx="134128" cy="135249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71" name="Oval 21"/>
            <p:cNvSpPr>
              <a:spLocks noChangeAspect="1"/>
            </p:cNvSpPr>
            <p:nvPr/>
          </p:nvSpPr>
          <p:spPr>
            <a:xfrm>
              <a:off x="2361060" y="2871624"/>
              <a:ext cx="228226" cy="230133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72" name="Oval 21"/>
            <p:cNvSpPr>
              <a:spLocks noChangeAspect="1"/>
            </p:cNvSpPr>
            <p:nvPr/>
          </p:nvSpPr>
          <p:spPr>
            <a:xfrm>
              <a:off x="2329001" y="3119404"/>
              <a:ext cx="98975" cy="99802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73" name="Oval 21"/>
            <p:cNvSpPr>
              <a:spLocks noChangeAspect="1"/>
            </p:cNvSpPr>
            <p:nvPr/>
          </p:nvSpPr>
          <p:spPr>
            <a:xfrm>
              <a:off x="2289480" y="2513009"/>
              <a:ext cx="98975" cy="99802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74" name="Oval 21"/>
            <p:cNvSpPr>
              <a:spLocks noChangeAspect="1"/>
            </p:cNvSpPr>
            <p:nvPr/>
          </p:nvSpPr>
          <p:spPr>
            <a:xfrm>
              <a:off x="2682300" y="2444570"/>
              <a:ext cx="98975" cy="99802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75" name="Oval 21"/>
            <p:cNvSpPr>
              <a:spLocks noChangeAspect="1"/>
            </p:cNvSpPr>
            <p:nvPr/>
          </p:nvSpPr>
          <p:spPr>
            <a:xfrm>
              <a:off x="2749364" y="2506052"/>
              <a:ext cx="98975" cy="99802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76" name="Oval 21"/>
            <p:cNvSpPr>
              <a:spLocks noChangeAspect="1"/>
            </p:cNvSpPr>
            <p:nvPr/>
          </p:nvSpPr>
          <p:spPr>
            <a:xfrm>
              <a:off x="2020432" y="2794749"/>
              <a:ext cx="98975" cy="99802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77" name="Oval 21"/>
            <p:cNvSpPr>
              <a:spLocks noChangeAspect="1"/>
            </p:cNvSpPr>
            <p:nvPr/>
          </p:nvSpPr>
          <p:spPr>
            <a:xfrm>
              <a:off x="1642196" y="3210761"/>
              <a:ext cx="98975" cy="99802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78" name="Oval 21"/>
            <p:cNvSpPr>
              <a:spLocks noChangeAspect="1"/>
            </p:cNvSpPr>
            <p:nvPr/>
          </p:nvSpPr>
          <p:spPr>
            <a:xfrm>
              <a:off x="2148211" y="1600868"/>
              <a:ext cx="282537" cy="284898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79" name="Oval 21"/>
            <p:cNvSpPr>
              <a:spLocks noChangeAspect="1"/>
            </p:cNvSpPr>
            <p:nvPr/>
          </p:nvSpPr>
          <p:spPr>
            <a:xfrm>
              <a:off x="1855627" y="1537915"/>
              <a:ext cx="228226" cy="230133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80" name="Oval 21"/>
            <p:cNvSpPr>
              <a:spLocks noChangeAspect="1"/>
            </p:cNvSpPr>
            <p:nvPr/>
          </p:nvSpPr>
          <p:spPr>
            <a:xfrm>
              <a:off x="1920246" y="1755731"/>
              <a:ext cx="134128" cy="135249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81" name="Oval 21"/>
            <p:cNvSpPr>
              <a:spLocks noChangeAspect="1"/>
            </p:cNvSpPr>
            <p:nvPr/>
          </p:nvSpPr>
          <p:spPr>
            <a:xfrm>
              <a:off x="1869089" y="1901516"/>
              <a:ext cx="98975" cy="99802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82" name="Oval 21"/>
            <p:cNvSpPr>
              <a:spLocks noChangeAspect="1"/>
            </p:cNvSpPr>
            <p:nvPr/>
          </p:nvSpPr>
          <p:spPr>
            <a:xfrm>
              <a:off x="2042856" y="1699484"/>
              <a:ext cx="98975" cy="99802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83" name="Oval 21"/>
            <p:cNvSpPr>
              <a:spLocks noChangeAspect="1"/>
            </p:cNvSpPr>
            <p:nvPr/>
          </p:nvSpPr>
          <p:spPr>
            <a:xfrm>
              <a:off x="2436404" y="1732638"/>
              <a:ext cx="152882" cy="154159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84" name="Oval 21"/>
            <p:cNvSpPr>
              <a:spLocks noChangeAspect="1"/>
            </p:cNvSpPr>
            <p:nvPr/>
          </p:nvSpPr>
          <p:spPr>
            <a:xfrm>
              <a:off x="2099216" y="1600868"/>
              <a:ext cx="66122" cy="66674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85" name="Oval 21"/>
            <p:cNvSpPr>
              <a:spLocks noChangeAspect="1"/>
            </p:cNvSpPr>
            <p:nvPr/>
          </p:nvSpPr>
          <p:spPr>
            <a:xfrm>
              <a:off x="2264289" y="1954875"/>
              <a:ext cx="66122" cy="66674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</p:grpSp>
      <p:sp>
        <p:nvSpPr>
          <p:cNvPr id="2" name="Rectangle 1"/>
          <p:cNvSpPr/>
          <p:nvPr/>
        </p:nvSpPr>
        <p:spPr>
          <a:xfrm>
            <a:off x="3466349" y="-58161"/>
            <a:ext cx="5675139" cy="7798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dirty="0"/>
              <a:t>Anda Perhatikan/Amati Keadaan Umum Pasien</a:t>
            </a:r>
            <a:endParaRPr lang="en-US" altLang="en-US" sz="2400" b="1" dirty="0">
              <a:solidFill>
                <a:schemeClr val="bg1"/>
              </a:solidFill>
              <a:sym typeface="Wingdings" pitchFamily="2" charset="2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6400800" y="742950"/>
            <a:ext cx="381000" cy="50901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Rounded Rectangle 3"/>
          <p:cNvSpPr/>
          <p:nvPr/>
        </p:nvSpPr>
        <p:spPr>
          <a:xfrm>
            <a:off x="3352800" y="1251963"/>
            <a:ext cx="5638800" cy="1136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dirty="0"/>
              <a:t>Yang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dikaji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kesadaran</a:t>
            </a:r>
            <a:r>
              <a:rPr lang="en-US" dirty="0"/>
              <a:t> </a:t>
            </a:r>
            <a:r>
              <a:rPr lang="en-US" dirty="0" err="1"/>
              <a:t>pasien</a:t>
            </a:r>
            <a:r>
              <a:rPr lang="en-US" dirty="0"/>
              <a:t>, </a:t>
            </a: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pasien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sadar</a:t>
            </a:r>
            <a:r>
              <a:rPr lang="en-US" dirty="0"/>
              <a:t> </a:t>
            </a:r>
            <a:r>
              <a:rPr lang="en-US" dirty="0" err="1"/>
              <a:t>penuh</a:t>
            </a:r>
            <a:r>
              <a:rPr lang="en-US" dirty="0"/>
              <a:t> (</a:t>
            </a:r>
            <a:r>
              <a:rPr lang="en-US" i="1" dirty="0" err="1"/>
              <a:t>Composmentis</a:t>
            </a:r>
            <a:r>
              <a:rPr lang="en-US" i="1" dirty="0"/>
              <a:t>), </a:t>
            </a:r>
            <a:r>
              <a:rPr lang="en-US" i="1" dirty="0" err="1"/>
              <a:t>Apatus</a:t>
            </a:r>
            <a:r>
              <a:rPr lang="en-US" i="1" dirty="0"/>
              <a:t>, Delirium, </a:t>
            </a:r>
            <a:r>
              <a:rPr lang="en-US" i="1" dirty="0" err="1"/>
              <a:t>Somnolen</a:t>
            </a:r>
            <a:r>
              <a:rPr lang="en-US" i="1" dirty="0"/>
              <a:t>, Stupor, </a:t>
            </a:r>
            <a:r>
              <a:rPr lang="en-US" i="1" dirty="0" err="1"/>
              <a:t>Koma</a:t>
            </a:r>
            <a:r>
              <a:rPr lang="en-US" i="1" dirty="0"/>
              <a:t>.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/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787950"/>
              </p:ext>
            </p:extLst>
          </p:nvPr>
        </p:nvGraphicFramePr>
        <p:xfrm>
          <a:off x="6400800" y="2521338"/>
          <a:ext cx="16764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</a:tblGrid>
              <a:tr h="638749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Jalan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Nafas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b="0" i="1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Airway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638749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Fungsi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Paru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Breathing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638749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Sirkulasi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Circulation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480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12"/>
          <p:cNvGrpSpPr>
            <a:grpSpLocks/>
          </p:cNvGrpSpPr>
          <p:nvPr/>
        </p:nvGrpSpPr>
        <p:grpSpPr bwMode="auto">
          <a:xfrm>
            <a:off x="-52388" y="-20638"/>
            <a:ext cx="9529763" cy="4803776"/>
            <a:chOff x="204788" y="378022"/>
            <a:chExt cx="8779408" cy="4425976"/>
          </a:xfrm>
        </p:grpSpPr>
        <p:pic>
          <p:nvPicPr>
            <p:cNvPr id="14" name="Picture 13" descr="C:\Users\User\Pictures\T1-a-and-T2-b-sagittal-lumbar-MRI-showing-an-L5-S1-severe-discopathy-with-meyerding.png"/>
            <p:cNvPicPr/>
            <p:nvPr/>
          </p:nvPicPr>
          <p:blipFill rotWithShape="1">
            <a:blip r:embed="rId2">
              <a:lum bright="70000" contrast="-70000"/>
            </a:blip>
            <a:srcRect r="51445"/>
            <a:stretch/>
          </p:blipFill>
          <p:spPr bwMode="auto">
            <a:xfrm>
              <a:off x="204788" y="378022"/>
              <a:ext cx="4350948" cy="44259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5" name="Picture 14" descr="C:\Users\User\Pictures\T1-a-and-T2-b-sagittal-lumbar-MRI-showing-an-L5-S1-severe-discopathy-with-meyerding.png"/>
            <p:cNvPicPr/>
            <p:nvPr/>
          </p:nvPicPr>
          <p:blipFill rotWithShape="1">
            <a:blip r:embed="rId2">
              <a:lum bright="70000" contrast="-70000"/>
            </a:blip>
            <a:srcRect l="51498"/>
            <a:stretch/>
          </p:blipFill>
          <p:spPr bwMode="auto">
            <a:xfrm>
              <a:off x="4639099" y="378022"/>
              <a:ext cx="4345097" cy="44259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9219" name="Title 1"/>
          <p:cNvSpPr txBox="1">
            <a:spLocks/>
          </p:cNvSpPr>
          <p:nvPr/>
        </p:nvSpPr>
        <p:spPr bwMode="auto">
          <a:xfrm>
            <a:off x="457200" y="165100"/>
            <a:ext cx="7138988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id-ID" altLang="en-US" sz="2800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1500" y="285750"/>
            <a:ext cx="1428750" cy="460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588963" y="844552"/>
            <a:ext cx="5872162" cy="7143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grpSp>
        <p:nvGrpSpPr>
          <p:cNvPr id="7" name="Group 16"/>
          <p:cNvGrpSpPr/>
          <p:nvPr/>
        </p:nvGrpSpPr>
        <p:grpSpPr>
          <a:xfrm>
            <a:off x="642910" y="4643452"/>
            <a:ext cx="8501090" cy="285752"/>
            <a:chOff x="642910" y="4643452"/>
            <a:chExt cx="8501090" cy="357190"/>
          </a:xfrm>
          <a:solidFill>
            <a:srgbClr val="1A2E1D"/>
          </a:solidFill>
        </p:grpSpPr>
        <p:sp>
          <p:nvSpPr>
            <p:cNvPr id="8" name="Rectangle 7"/>
            <p:cNvSpPr/>
            <p:nvPr/>
          </p:nvSpPr>
          <p:spPr>
            <a:xfrm>
              <a:off x="857224" y="4643452"/>
              <a:ext cx="8286776" cy="35719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  <p:sp>
          <p:nvSpPr>
            <p:cNvPr id="9" name="Isosceles Triangle 8"/>
            <p:cNvSpPr/>
            <p:nvPr/>
          </p:nvSpPr>
          <p:spPr>
            <a:xfrm flipV="1">
              <a:off x="642910" y="4643452"/>
              <a:ext cx="428628" cy="35719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</p:grpSp>
      <p:sp>
        <p:nvSpPr>
          <p:cNvPr id="4" name="Rectangle 3"/>
          <p:cNvSpPr/>
          <p:nvPr/>
        </p:nvSpPr>
        <p:spPr>
          <a:xfrm>
            <a:off x="5580063" y="1492252"/>
            <a:ext cx="3168650" cy="30241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/>
          </a:p>
        </p:txBody>
      </p:sp>
      <p:cxnSp>
        <p:nvCxnSpPr>
          <p:cNvPr id="16" name="Straight Connector 15"/>
          <p:cNvCxnSpPr>
            <a:endCxn id="24" idx="4"/>
          </p:cNvCxnSpPr>
          <p:nvPr/>
        </p:nvCxnSpPr>
        <p:spPr>
          <a:xfrm flipV="1">
            <a:off x="7073900" y="2232025"/>
            <a:ext cx="1073150" cy="1751013"/>
          </a:xfrm>
          <a:prstGeom prst="line">
            <a:avLst/>
          </a:prstGeom>
          <a:ln w="38100">
            <a:solidFill>
              <a:schemeClr val="accent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23" idx="4"/>
          </p:cNvCxnSpPr>
          <p:nvPr/>
        </p:nvCxnSpPr>
        <p:spPr>
          <a:xfrm flipH="1" flipV="1">
            <a:off x="6853238" y="2878138"/>
            <a:ext cx="220662" cy="1104900"/>
          </a:xfrm>
          <a:prstGeom prst="line">
            <a:avLst/>
          </a:prstGeom>
          <a:ln w="381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22" idx="5"/>
          </p:cNvCxnSpPr>
          <p:nvPr/>
        </p:nvCxnSpPr>
        <p:spPr>
          <a:xfrm flipH="1" flipV="1">
            <a:off x="5862654" y="3400433"/>
            <a:ext cx="1157287" cy="582613"/>
          </a:xfrm>
          <a:prstGeom prst="line">
            <a:avLst/>
          </a:prstGeom>
          <a:ln w="38100">
            <a:solidFill>
              <a:schemeClr val="accent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21" idx="6"/>
          </p:cNvCxnSpPr>
          <p:nvPr/>
        </p:nvCxnSpPr>
        <p:spPr>
          <a:xfrm flipH="1" flipV="1">
            <a:off x="4695825" y="3741738"/>
            <a:ext cx="2324100" cy="241300"/>
          </a:xfrm>
          <a:prstGeom prst="line">
            <a:avLst/>
          </a:prstGeom>
          <a:ln w="381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6346825" y="3309939"/>
            <a:ext cx="1346200" cy="1346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1" name="Oval 20"/>
          <p:cNvSpPr/>
          <p:nvPr/>
        </p:nvSpPr>
        <p:spPr>
          <a:xfrm>
            <a:off x="3830654" y="3309939"/>
            <a:ext cx="865187" cy="863600"/>
          </a:xfrm>
          <a:prstGeom prst="ellipse">
            <a:avLst/>
          </a:prstGeom>
          <a:solidFill>
            <a:srgbClr val="8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2" name="Oval 21"/>
          <p:cNvSpPr/>
          <p:nvPr/>
        </p:nvSpPr>
        <p:spPr>
          <a:xfrm>
            <a:off x="5126038" y="2662240"/>
            <a:ext cx="863600" cy="863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3" name="Oval 22"/>
          <p:cNvSpPr/>
          <p:nvPr/>
        </p:nvSpPr>
        <p:spPr>
          <a:xfrm>
            <a:off x="6419850" y="2014540"/>
            <a:ext cx="865188" cy="863600"/>
          </a:xfrm>
          <a:prstGeom prst="ellipse">
            <a:avLst/>
          </a:prstGeom>
          <a:solidFill>
            <a:srgbClr val="8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4" name="Oval 23"/>
          <p:cNvSpPr/>
          <p:nvPr/>
        </p:nvSpPr>
        <p:spPr>
          <a:xfrm>
            <a:off x="7715250" y="1366846"/>
            <a:ext cx="863600" cy="86518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9235" name="TextBox 25"/>
          <p:cNvSpPr txBox="1">
            <a:spLocks noChangeArrowheads="1"/>
          </p:cNvSpPr>
          <p:nvPr/>
        </p:nvSpPr>
        <p:spPr bwMode="auto">
          <a:xfrm>
            <a:off x="1285884" y="2499798"/>
            <a:ext cx="3141663" cy="369332"/>
          </a:xfrm>
          <a:prstGeom prst="rect">
            <a:avLst/>
          </a:prstGeom>
          <a:solidFill>
            <a:srgbClr val="8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ko-KR" b="1" dirty="0" err="1" smtClean="0">
                <a:solidFill>
                  <a:schemeClr val="bg1"/>
                </a:solidFill>
              </a:rPr>
              <a:t>Prioritas</a:t>
            </a:r>
            <a:r>
              <a:rPr lang="en-US" altLang="ko-KR" b="1" dirty="0" smtClean="0">
                <a:solidFill>
                  <a:schemeClr val="bg1"/>
                </a:solidFill>
              </a:rPr>
              <a:t> 1, 2, 3, 4, 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9236" name="TextBox 26"/>
          <p:cNvSpPr txBox="1">
            <a:spLocks noChangeArrowheads="1"/>
          </p:cNvSpPr>
          <p:nvPr/>
        </p:nvSpPr>
        <p:spPr bwMode="auto">
          <a:xfrm>
            <a:off x="3200400" y="1798917"/>
            <a:ext cx="2941638" cy="369332"/>
          </a:xfrm>
          <a:prstGeom prst="rect">
            <a:avLst/>
          </a:prstGeom>
          <a:solidFill>
            <a:srgbClr val="8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Planning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9237" name="TextBox 27"/>
          <p:cNvSpPr txBox="1">
            <a:spLocks noChangeArrowheads="1"/>
          </p:cNvSpPr>
          <p:nvPr/>
        </p:nvSpPr>
        <p:spPr bwMode="auto">
          <a:xfrm>
            <a:off x="5000641" y="1091685"/>
            <a:ext cx="2284413" cy="369332"/>
          </a:xfrm>
          <a:prstGeom prst="rect">
            <a:avLst/>
          </a:prstGeom>
          <a:solidFill>
            <a:srgbClr val="8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ko-KR" b="1" dirty="0" err="1" smtClean="0">
                <a:solidFill>
                  <a:schemeClr val="bg1"/>
                </a:solidFill>
              </a:rPr>
              <a:t>Analisa</a:t>
            </a:r>
            <a:r>
              <a:rPr lang="en-US" altLang="ko-KR" b="1" dirty="0" smtClean="0">
                <a:solidFill>
                  <a:schemeClr val="bg1"/>
                </a:solidFill>
              </a:rPr>
              <a:t> Data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3352800" y="2232025"/>
            <a:ext cx="228600" cy="2143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84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" y="438150"/>
            <a:ext cx="9143999" cy="5143498"/>
          </a:xfrm>
          <a:prstGeom prst="rect">
            <a:avLst/>
          </a:prstGeom>
        </p:spPr>
      </p:pic>
      <p:pic>
        <p:nvPicPr>
          <p:cNvPr id="1026" name="Picture 2" descr="C:\Users\LENOVO\Pictures\Screenshot (89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0" y="819150"/>
            <a:ext cx="1447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741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icture containing floor&#10;&#10;Description automatically generated">
            <a:extLst>
              <a:ext uri="{FF2B5EF4-FFF2-40B4-BE49-F238E27FC236}">
                <a16:creationId xmlns:a16="http://schemas.microsoft.com/office/drawing/2014/main" xmlns="" id="{4C7E61F6-25A4-943B-2A15-9D734D06439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5" r="18805"/>
          <a:stretch>
            <a:fillRect/>
          </a:stretch>
        </p:blipFill>
        <p:spPr>
          <a:xfrm>
            <a:off x="0" y="-400050"/>
            <a:ext cx="4800600" cy="4843463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C6B9B21-BCD3-75B3-8361-AF494D5E96AE}"/>
              </a:ext>
            </a:extLst>
          </p:cNvPr>
          <p:cNvSpPr txBox="1"/>
          <p:nvPr/>
        </p:nvSpPr>
        <p:spPr>
          <a:xfrm>
            <a:off x="5426119" y="929388"/>
            <a:ext cx="330860" cy="90024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</a:rPr>
              <a:t> </a:t>
            </a:r>
            <a:endParaRPr lang="en-US" sz="5400" b="1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A0444F6-B4BB-DE72-9E27-41A7F72BAA97}"/>
              </a:ext>
            </a:extLst>
          </p:cNvPr>
          <p:cNvSpPr txBox="1"/>
          <p:nvPr/>
        </p:nvSpPr>
        <p:spPr>
          <a:xfrm>
            <a:off x="4571999" y="133350"/>
            <a:ext cx="4572001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algn="just"/>
            <a:r>
              <a:rPr lang="en-US" dirty="0" err="1" smtClean="0"/>
              <a:t>Kasus</a:t>
            </a:r>
            <a:r>
              <a:rPr lang="en-US" dirty="0" smtClean="0"/>
              <a:t> Triage</a:t>
            </a:r>
            <a:endParaRPr lang="en-US" dirty="0"/>
          </a:p>
          <a:p>
            <a:endParaRPr lang="en-US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A04E5E9-562B-0E55-A615-764D0FCD8144}"/>
              </a:ext>
            </a:extLst>
          </p:cNvPr>
          <p:cNvSpPr txBox="1"/>
          <p:nvPr/>
        </p:nvSpPr>
        <p:spPr>
          <a:xfrm>
            <a:off x="1181098" y="3411014"/>
            <a:ext cx="7734302" cy="17158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algn="just"/>
            <a:r>
              <a:rPr lang="en-US" sz="2000" b="1" dirty="0" err="1" smtClean="0"/>
              <a:t>Laki-laki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umur</a:t>
            </a:r>
            <a:r>
              <a:rPr lang="en-US" sz="2000" b="1" dirty="0" smtClean="0"/>
              <a:t> 40 </a:t>
            </a:r>
            <a:r>
              <a:rPr lang="en-US" sz="2000" b="1" dirty="0" err="1" smtClean="0"/>
              <a:t>tahun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sudah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tidak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sadarkan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diri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terdengar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suara</a:t>
            </a:r>
            <a:r>
              <a:rPr lang="en-US" sz="2000" b="1" dirty="0" smtClean="0"/>
              <a:t> snoring </a:t>
            </a:r>
            <a:r>
              <a:rPr lang="en-US" sz="2000" b="1" dirty="0" err="1" smtClean="0"/>
              <a:t>nampak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sianosis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pada</a:t>
            </a:r>
            <a:r>
              <a:rPr lang="en-US" sz="2000" b="1" dirty="0" smtClean="0"/>
              <a:t> kuku </a:t>
            </a:r>
            <a:r>
              <a:rPr lang="en-US" sz="2000" b="1" dirty="0" err="1" smtClean="0"/>
              <a:t>dan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bibir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pada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pemeriksaan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ada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bunyi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krepitasi</a:t>
            </a:r>
            <a:r>
              <a:rPr lang="en-US" sz="2000" b="1" dirty="0" smtClean="0"/>
              <a:t> di </a:t>
            </a:r>
            <a:r>
              <a:rPr lang="en-US" sz="2000" b="1" dirty="0" err="1" smtClean="0"/>
              <a:t>daerah</a:t>
            </a:r>
            <a:r>
              <a:rPr lang="en-US" sz="2000" b="1" dirty="0" smtClean="0"/>
              <a:t> pelvis. RR : 8 x/I, HR : 120 x/m </a:t>
            </a:r>
            <a:r>
              <a:rPr lang="en-US" sz="2000" b="1" dirty="0" err="1" smtClean="0"/>
              <a:t>dan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gcs</a:t>
            </a:r>
            <a:r>
              <a:rPr lang="en-US" sz="2000" b="1" dirty="0" smtClean="0"/>
              <a:t> 8</a:t>
            </a:r>
            <a:endParaRPr lang="en-US" sz="2000" b="1" dirty="0"/>
          </a:p>
          <a:p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168577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6" y="-933450"/>
            <a:ext cx="9143999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26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p64"/>
          <p:cNvSpPr txBox="1"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l">
              <a:buClr>
                <a:srgbClr val="000000"/>
              </a:buClr>
              <a:buSzPts val="1800"/>
            </a:pPr>
            <a:fld id="{00000000-1234-1234-1234-123412341234}" type="slidenum">
              <a:rPr lang="en-US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l">
                <a:buClr>
                  <a:srgbClr val="000000"/>
                </a:buClr>
                <a:buSzPts val="1800"/>
              </a:pPr>
              <a:t>46</a:t>
            </a:fld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0" name="Google Shape;1270;p64"/>
          <p:cNvSpPr txBox="1"/>
          <p:nvPr/>
        </p:nvSpPr>
        <p:spPr>
          <a:xfrm>
            <a:off x="3101356" y="3357188"/>
            <a:ext cx="2903221" cy="577051"/>
          </a:xfrm>
          <a:prstGeom prst="rect">
            <a:avLst/>
          </a:prstGeom>
          <a:solidFill>
            <a:srgbClr val="B0B6AD"/>
          </a:soli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</a:pPr>
            <a:r>
              <a:rPr lang="en-US" sz="33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TERIMA KASIH</a:t>
            </a:r>
            <a:endParaRPr sz="33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1" name="Google Shape;1271;p64"/>
          <p:cNvSpPr txBox="1"/>
          <p:nvPr/>
        </p:nvSpPr>
        <p:spPr>
          <a:xfrm>
            <a:off x="3101356" y="1246447"/>
            <a:ext cx="2903221" cy="807883"/>
          </a:xfrm>
          <a:prstGeom prst="rect">
            <a:avLst/>
          </a:prstGeom>
          <a:solidFill>
            <a:srgbClr val="B0B6AD"/>
          </a:soli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</a:pPr>
            <a:r>
              <a:rPr lang="en-US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MAKAN DURIAN</a:t>
            </a:r>
            <a:endParaRPr dirty="0"/>
          </a:p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</a:pPr>
            <a:r>
              <a:rPr lang="en-US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BERSAMA KEKASIH</a:t>
            </a:r>
            <a:endParaRPr dirty="0"/>
          </a:p>
        </p:txBody>
      </p:sp>
      <p:sp>
        <p:nvSpPr>
          <p:cNvPr id="1272" name="Google Shape;1272;p64"/>
          <p:cNvSpPr txBox="1"/>
          <p:nvPr/>
        </p:nvSpPr>
        <p:spPr>
          <a:xfrm>
            <a:off x="3108976" y="2183705"/>
            <a:ext cx="2903221" cy="807883"/>
          </a:xfrm>
          <a:prstGeom prst="rect">
            <a:avLst/>
          </a:prstGeom>
          <a:solidFill>
            <a:srgbClr val="B0B6AD"/>
          </a:soli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</a:pPr>
            <a:r>
              <a:rPr lang="en-US" sz="2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CUKUP SEKIAN</a:t>
            </a:r>
            <a:endParaRPr/>
          </a:p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</a:pPr>
            <a:r>
              <a:rPr lang="en-US" sz="2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DAN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9300371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d-ID" sz="2400">
              <a:solidFill>
                <a:prstClr val="whit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23528" y="267494"/>
            <a:ext cx="378042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/>
          <p:cNvSpPr txBox="1">
            <a:spLocks/>
          </p:cNvSpPr>
          <p:nvPr/>
        </p:nvSpPr>
        <p:spPr>
          <a:xfrm>
            <a:off x="323528" y="310158"/>
            <a:ext cx="8229600" cy="5334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id-ID" b="1" dirty="0">
                <a:solidFill>
                  <a:prstClr val="white"/>
                </a:solidFill>
                <a:latin typeface="Arial" charset="0"/>
              </a:rPr>
              <a:t>Referensi</a:t>
            </a:r>
            <a:endParaRPr lang="en-US" b="1" dirty="0">
              <a:solidFill>
                <a:prstClr val="white"/>
              </a:solidFill>
              <a:latin typeface="Arial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91399" y="1203598"/>
            <a:ext cx="1188132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96662" y="1635646"/>
            <a:ext cx="867113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1. </a:t>
            </a:r>
            <a:r>
              <a:rPr lang="en-US" sz="1400" dirty="0" err="1">
                <a:solidFill>
                  <a:schemeClr val="bg1"/>
                </a:solidFill>
              </a:rPr>
              <a:t>Alamsyah</a:t>
            </a:r>
            <a:r>
              <a:rPr lang="en-US" sz="1400" dirty="0">
                <a:solidFill>
                  <a:schemeClr val="bg1"/>
                </a:solidFill>
              </a:rPr>
              <a:t>. (2021). </a:t>
            </a:r>
            <a:r>
              <a:rPr lang="en-US" sz="1400" dirty="0" err="1">
                <a:solidFill>
                  <a:schemeClr val="bg1"/>
                </a:solidFill>
              </a:rPr>
              <a:t>Pasien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Tentang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Sistem</a:t>
            </a:r>
            <a:r>
              <a:rPr lang="en-US" sz="1400" dirty="0">
                <a:solidFill>
                  <a:schemeClr val="bg1"/>
                </a:solidFill>
              </a:rPr>
              <a:t> Triage </a:t>
            </a:r>
            <a:r>
              <a:rPr lang="en-US" sz="1400" dirty="0" err="1">
                <a:solidFill>
                  <a:schemeClr val="bg1"/>
                </a:solidFill>
              </a:rPr>
              <a:t>ke</a:t>
            </a:r>
            <a:r>
              <a:rPr lang="en-US" sz="1400" dirty="0">
                <a:solidFill>
                  <a:schemeClr val="bg1"/>
                </a:solidFill>
              </a:rPr>
              <a:t> IGD </a:t>
            </a:r>
            <a:r>
              <a:rPr lang="en-US" sz="1400" dirty="0" smtClean="0">
                <a:solidFill>
                  <a:schemeClr val="bg1"/>
                </a:solidFill>
              </a:rPr>
              <a:t>di </a:t>
            </a:r>
            <a:r>
              <a:rPr lang="sv-SE" sz="1400" dirty="0" smtClean="0">
                <a:solidFill>
                  <a:schemeClr val="bg1"/>
                </a:solidFill>
              </a:rPr>
              <a:t>Indonesia </a:t>
            </a:r>
            <a:r>
              <a:rPr lang="sv-SE" sz="1400" dirty="0">
                <a:solidFill>
                  <a:schemeClr val="bg1"/>
                </a:solidFill>
              </a:rPr>
              <a:t>adalah dengan jumlah Rumah Sakit Umum </a:t>
            </a:r>
            <a:r>
              <a:rPr lang="sv-SE" sz="1400" dirty="0" smtClean="0">
                <a:solidFill>
                  <a:schemeClr val="bg1"/>
                </a:solidFill>
              </a:rPr>
              <a:t>dimana </a:t>
            </a:r>
            <a:r>
              <a:rPr lang="en-US" sz="1400" dirty="0" err="1" smtClean="0">
                <a:solidFill>
                  <a:schemeClr val="bg1"/>
                </a:solidFill>
              </a:rPr>
              <a:t>pasien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digolongkan</a:t>
            </a:r>
            <a:r>
              <a:rPr lang="en-US" sz="1400" dirty="0">
                <a:solidFill>
                  <a:schemeClr val="bg1"/>
                </a:solidFill>
              </a:rPr>
              <a:t>. 4 (July 2020), 76–87.</a:t>
            </a:r>
          </a:p>
          <a:p>
            <a:r>
              <a:rPr lang="en-US" sz="1400" dirty="0">
                <a:solidFill>
                  <a:schemeClr val="bg1"/>
                </a:solidFill>
              </a:rPr>
              <a:t>2. American College of Surgeon. 2018. </a:t>
            </a:r>
            <a:r>
              <a:rPr lang="en-US" sz="1400" i="1" dirty="0">
                <a:solidFill>
                  <a:schemeClr val="bg1"/>
                </a:solidFill>
              </a:rPr>
              <a:t>Advanced Trauma </a:t>
            </a:r>
            <a:r>
              <a:rPr lang="en-US" sz="1400" i="1" dirty="0" smtClean="0">
                <a:solidFill>
                  <a:schemeClr val="bg1"/>
                </a:solidFill>
              </a:rPr>
              <a:t>Life Support </a:t>
            </a:r>
            <a:r>
              <a:rPr lang="en-US" sz="1400" dirty="0">
                <a:solidFill>
                  <a:schemeClr val="bg1"/>
                </a:solidFill>
              </a:rPr>
              <a:t>(ATLS): Student Course Manual 10th Edition.</a:t>
            </a:r>
          </a:p>
          <a:p>
            <a:r>
              <a:rPr lang="en-US" sz="1400" dirty="0">
                <a:solidFill>
                  <a:schemeClr val="bg1"/>
                </a:solidFill>
              </a:rPr>
              <a:t>3. </a:t>
            </a:r>
            <a:r>
              <a:rPr lang="en-US" sz="1400" dirty="0" err="1">
                <a:solidFill>
                  <a:schemeClr val="bg1"/>
                </a:solidFill>
              </a:rPr>
              <a:t>Ardiyani</a:t>
            </a:r>
            <a:r>
              <a:rPr lang="en-US" sz="1400" dirty="0">
                <a:solidFill>
                  <a:schemeClr val="bg1"/>
                </a:solidFill>
              </a:rPr>
              <a:t>, V.M., </a:t>
            </a:r>
            <a:r>
              <a:rPr lang="en-US" sz="1400" dirty="0" err="1">
                <a:solidFill>
                  <a:schemeClr val="bg1"/>
                </a:solidFill>
              </a:rPr>
              <a:t>Andri</a:t>
            </a:r>
            <a:r>
              <a:rPr lang="en-US" sz="1400" dirty="0">
                <a:solidFill>
                  <a:schemeClr val="bg1"/>
                </a:solidFill>
              </a:rPr>
              <a:t>, M.T., </a:t>
            </a:r>
            <a:r>
              <a:rPr lang="en-US" sz="1400" dirty="0" err="1">
                <a:solidFill>
                  <a:schemeClr val="bg1"/>
                </a:solidFill>
              </a:rPr>
              <a:t>dan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Eko</a:t>
            </a:r>
            <a:r>
              <a:rPr lang="en-US" sz="1400" dirty="0">
                <a:solidFill>
                  <a:schemeClr val="bg1"/>
                </a:solidFill>
              </a:rPr>
              <a:t>, R. 2015. </a:t>
            </a:r>
            <a:r>
              <a:rPr lang="en-US" sz="1400" dirty="0" err="1">
                <a:solidFill>
                  <a:schemeClr val="bg1"/>
                </a:solidFill>
              </a:rPr>
              <a:t>Analisis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Peran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Perawat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TriageTerhadap</a:t>
            </a:r>
            <a:r>
              <a:rPr lang="en-US" sz="1400" dirty="0">
                <a:solidFill>
                  <a:schemeClr val="bg1"/>
                </a:solidFill>
              </a:rPr>
              <a:t> Waiting Time </a:t>
            </a:r>
            <a:r>
              <a:rPr lang="en-US" sz="1400" dirty="0" err="1">
                <a:solidFill>
                  <a:schemeClr val="bg1"/>
                </a:solidFill>
              </a:rPr>
              <a:t>dan</a:t>
            </a:r>
            <a:r>
              <a:rPr lang="en-US" sz="1400" dirty="0">
                <a:solidFill>
                  <a:schemeClr val="bg1"/>
                </a:solidFill>
              </a:rPr>
              <a:t> Length of Stay </a:t>
            </a:r>
            <a:r>
              <a:rPr lang="en-US" sz="1400" dirty="0" err="1" smtClean="0">
                <a:solidFill>
                  <a:schemeClr val="bg1"/>
                </a:solidFill>
              </a:rPr>
              <a:t>Pada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Ruang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Triage di </a:t>
            </a:r>
            <a:r>
              <a:rPr lang="en-US" sz="1400" dirty="0" err="1">
                <a:solidFill>
                  <a:schemeClr val="bg1"/>
                </a:solidFill>
              </a:rPr>
              <a:t>Instalasi</a:t>
            </a:r>
            <a:endParaRPr lang="en-US" sz="1400" dirty="0">
              <a:solidFill>
                <a:schemeClr val="bg1"/>
              </a:solidFill>
            </a:endParaRPr>
          </a:p>
          <a:p>
            <a:r>
              <a:rPr lang="it-IT" sz="1400" dirty="0">
                <a:solidFill>
                  <a:schemeClr val="bg1"/>
                </a:solidFill>
              </a:rPr>
              <a:t>4. Ariyani, H., &amp; Rosidawati, I. (2020). Literature Review </a:t>
            </a:r>
            <a:r>
              <a:rPr lang="it-IT" sz="1400" dirty="0" smtClean="0">
                <a:solidFill>
                  <a:schemeClr val="bg1"/>
                </a:solidFill>
              </a:rPr>
              <a:t>: </a:t>
            </a:r>
            <a:r>
              <a:rPr lang="en-US" sz="1400" dirty="0" err="1" smtClean="0">
                <a:solidFill>
                  <a:schemeClr val="bg1"/>
                </a:solidFill>
              </a:rPr>
              <a:t>Penggunaan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Triage Emergency Severity Index (ESI) di </a:t>
            </a:r>
            <a:r>
              <a:rPr lang="en-US" sz="1400" dirty="0" err="1" smtClean="0">
                <a:solidFill>
                  <a:schemeClr val="bg1"/>
                </a:solidFill>
              </a:rPr>
              <a:t>Instalasi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Gawat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Darurat</a:t>
            </a:r>
            <a:r>
              <a:rPr lang="en-US" sz="1400" dirty="0">
                <a:solidFill>
                  <a:schemeClr val="bg1"/>
                </a:solidFill>
              </a:rPr>
              <a:t> (IGD). </a:t>
            </a:r>
            <a:r>
              <a:rPr lang="en-US" sz="1400" dirty="0" err="1">
                <a:solidFill>
                  <a:schemeClr val="bg1"/>
                </a:solidFill>
              </a:rPr>
              <a:t>Jurnal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Kesehatan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Bakti</a:t>
            </a:r>
            <a:r>
              <a:rPr lang="en-US" sz="1400" dirty="0">
                <a:solidFill>
                  <a:schemeClr val="bg1"/>
                </a:solidFill>
              </a:rPr>
              <a:t> Tunas </a:t>
            </a:r>
            <a:r>
              <a:rPr lang="en-US" sz="1400" dirty="0" err="1">
                <a:solidFill>
                  <a:schemeClr val="bg1"/>
                </a:solidFill>
              </a:rPr>
              <a:t>Husada</a:t>
            </a:r>
            <a:r>
              <a:rPr lang="en-US" sz="1400" dirty="0">
                <a:solidFill>
                  <a:schemeClr val="bg1"/>
                </a:solidFill>
              </a:rPr>
              <a:t>:</a:t>
            </a:r>
          </a:p>
          <a:p>
            <a:r>
              <a:rPr lang="sv-SE" sz="1400" dirty="0">
                <a:solidFill>
                  <a:schemeClr val="bg1"/>
                </a:solidFill>
              </a:rPr>
              <a:t>Jurnal Ilmu Keperawatan, Analis Kesehatan, Dan Farmasi, 20(2</a:t>
            </a:r>
            <a:r>
              <a:rPr lang="sv-SE" sz="1400" dirty="0" smtClean="0">
                <a:solidFill>
                  <a:schemeClr val="bg1"/>
                </a:solidFill>
              </a:rPr>
              <a:t>), </a:t>
            </a:r>
            <a:r>
              <a:rPr lang="en-US" sz="1400" dirty="0" smtClean="0">
                <a:solidFill>
                  <a:schemeClr val="bg1"/>
                </a:solidFill>
              </a:rPr>
              <a:t>143–152</a:t>
            </a:r>
          </a:p>
          <a:p>
            <a:r>
              <a:rPr lang="en-US" sz="1400" dirty="0">
                <a:solidFill>
                  <a:schemeClr val="bg1"/>
                </a:solidFill>
              </a:rPr>
              <a:t>5</a:t>
            </a:r>
            <a:r>
              <a:rPr lang="en-US" sz="1400" dirty="0" smtClean="0">
                <a:solidFill>
                  <a:schemeClr val="bg1"/>
                </a:solidFill>
              </a:rPr>
              <a:t>. </a:t>
            </a:r>
            <a:r>
              <a:rPr lang="en-US" sz="1400" dirty="0">
                <a:solidFill>
                  <a:schemeClr val="bg1"/>
                </a:solidFill>
              </a:rPr>
              <a:t>Australasian College of Emergency Medicine. 2016. guidelines </a:t>
            </a:r>
            <a:r>
              <a:rPr lang="en-US" sz="1400" dirty="0" smtClean="0">
                <a:solidFill>
                  <a:schemeClr val="bg1"/>
                </a:solidFill>
              </a:rPr>
              <a:t>on the </a:t>
            </a:r>
            <a:r>
              <a:rPr lang="en-US" sz="1400" dirty="0">
                <a:solidFill>
                  <a:schemeClr val="bg1"/>
                </a:solidFill>
              </a:rPr>
              <a:t>implementation of the </a:t>
            </a:r>
            <a:r>
              <a:rPr lang="en-US" sz="1400" dirty="0" err="1">
                <a:solidFill>
                  <a:schemeClr val="bg1"/>
                </a:solidFill>
              </a:rPr>
              <a:t>australasian</a:t>
            </a:r>
            <a:r>
              <a:rPr lang="en-US" sz="1400" dirty="0">
                <a:solidFill>
                  <a:schemeClr val="bg1"/>
                </a:solidFill>
              </a:rPr>
              <a:t> Triage scale in </a:t>
            </a:r>
            <a:r>
              <a:rPr lang="en-US" sz="1400" dirty="0" smtClean="0">
                <a:solidFill>
                  <a:schemeClr val="bg1"/>
                </a:solidFill>
              </a:rPr>
              <a:t>emergency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smtClean="0">
                <a:solidFill>
                  <a:schemeClr val="bg1"/>
                </a:solidFill>
              </a:rPr>
              <a:t>Departments</a:t>
            </a:r>
          </a:p>
          <a:p>
            <a:r>
              <a:rPr lang="en-US" sz="1400" dirty="0">
                <a:solidFill>
                  <a:schemeClr val="bg1"/>
                </a:solidFill>
              </a:rPr>
              <a:t>6</a:t>
            </a:r>
            <a:r>
              <a:rPr lang="en-US" sz="1400" dirty="0" smtClean="0">
                <a:solidFill>
                  <a:schemeClr val="bg1"/>
                </a:solidFill>
              </a:rPr>
              <a:t>. </a:t>
            </a:r>
            <a:r>
              <a:rPr lang="en-US" sz="1400" dirty="0">
                <a:solidFill>
                  <a:schemeClr val="bg1"/>
                </a:solidFill>
                <a:hlinkClick r:id="rId2"/>
              </a:rPr>
              <a:t>https://</a:t>
            </a:r>
            <a:r>
              <a:rPr lang="en-US" sz="1400" dirty="0" smtClean="0">
                <a:solidFill>
                  <a:schemeClr val="bg1"/>
                </a:solidFill>
                <a:hlinkClick r:id="rId2"/>
              </a:rPr>
              <a:t>acem.org.au/getmedia/51dc74f7-9ff0-42ce</a:t>
            </a:r>
            <a:r>
              <a:rPr lang="en-US" sz="1400" dirty="0" smtClean="0">
                <a:solidFill>
                  <a:schemeClr val="bg1"/>
                </a:solidFill>
              </a:rPr>
              <a:t> 872a0437f3db640a/G24_04_Guidelines_on_Implementation_of</a:t>
            </a:r>
            <a:r>
              <a:rPr lang="en-US" sz="1400" dirty="0">
                <a:solidFill>
                  <a:schemeClr val="bg1"/>
                </a:solidFill>
              </a:rPr>
              <a:t>_</a:t>
            </a:r>
          </a:p>
          <a:p>
            <a:r>
              <a:rPr lang="en-US" sz="1400" dirty="0">
                <a:solidFill>
                  <a:schemeClr val="bg1"/>
                </a:solidFill>
              </a:rPr>
              <a:t>ATS_Jul-16.aspx</a:t>
            </a:r>
          </a:p>
          <a:p>
            <a:r>
              <a:rPr lang="en-US" sz="1400" dirty="0">
                <a:solidFill>
                  <a:schemeClr val="bg1"/>
                </a:solidFill>
              </a:rPr>
              <a:t>7</a:t>
            </a:r>
            <a:r>
              <a:rPr lang="en-US" sz="1400" dirty="0" smtClean="0">
                <a:solidFill>
                  <a:schemeClr val="bg1"/>
                </a:solidFill>
              </a:rPr>
              <a:t>. </a:t>
            </a:r>
            <a:r>
              <a:rPr lang="en-US" sz="1400" dirty="0">
                <a:solidFill>
                  <a:schemeClr val="bg1"/>
                </a:solidFill>
              </a:rPr>
              <a:t>https://grhasia.jogjaprov.go.id/berita/94/Triage-pasien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8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2738</TotalTime>
  <Words>934</Words>
  <Application>Microsoft Office PowerPoint</Application>
  <PresentationFormat>On-screen Show (16:9)</PresentationFormat>
  <Paragraphs>168</Paragraphs>
  <Slides>47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Triage Bencana menggunakan Simple Triage and Rapid Treatment (START)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LENOVO</cp:lastModifiedBy>
  <cp:revision>193</cp:revision>
  <dcterms:created xsi:type="dcterms:W3CDTF">2011-06-14T12:30:56Z</dcterms:created>
  <dcterms:modified xsi:type="dcterms:W3CDTF">2024-03-19T23:56:42Z</dcterms:modified>
</cp:coreProperties>
</file>