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282" r:id="rId5"/>
    <p:sldId id="257" r:id="rId6"/>
    <p:sldId id="258" r:id="rId7"/>
    <p:sldId id="259" r:id="rId8"/>
    <p:sldId id="264" r:id="rId9"/>
    <p:sldId id="303" r:id="rId10"/>
    <p:sldId id="304" r:id="rId11"/>
    <p:sldId id="260" r:id="rId12"/>
    <p:sldId id="265" r:id="rId13"/>
    <p:sldId id="266" r:id="rId14"/>
    <p:sldId id="279" r:id="rId15"/>
    <p:sldId id="280" r:id="rId16"/>
    <p:sldId id="267" r:id="rId17"/>
    <p:sldId id="268" r:id="rId18"/>
    <p:sldId id="288" r:id="rId19"/>
    <p:sldId id="290" r:id="rId20"/>
    <p:sldId id="302" r:id="rId21"/>
    <p:sldId id="273" r:id="rId22"/>
    <p:sldId id="274" r:id="rId23"/>
    <p:sldId id="275" r:id="rId24"/>
    <p:sldId id="276" r:id="rId25"/>
    <p:sldId id="307" r:id="rId26"/>
    <p:sldId id="308" r:id="rId27"/>
    <p:sldId id="309" r:id="rId28"/>
    <p:sldId id="312" r:id="rId29"/>
    <p:sldId id="311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300" r:id="rId38"/>
    <p:sldId id="301" r:id="rId39"/>
    <p:sldId id="305" r:id="rId40"/>
    <p:sldId id="313" r:id="rId41"/>
    <p:sldId id="306" r:id="rId42"/>
    <p:sldId id="285" r:id="rId4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254"/>
    <a:srgbClr val="7D2A0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660"/>
  </p:normalViewPr>
  <p:slideViewPr>
    <p:cSldViewPr>
      <p:cViewPr varScale="1">
        <p:scale>
          <a:sx n="65" d="100"/>
          <a:sy n="65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0043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251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768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48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20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016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36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4293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398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772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965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29D05-EB39-4A15-9D93-3CAA382F8C1B}" type="datetimeFigureOut">
              <a:rPr lang="id-ID" smtClean="0"/>
              <a:t>17/07/2024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28770-050D-4432-B3A4-8C4104ED07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325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rthoinfo.aaos.org/en/staying-healthy/effects-of-agin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6635278/" TargetMode="External"/><Relationship Id="rId2" Type="http://schemas.openxmlformats.org/officeDocument/2006/relationships/hyperlink" Target="https://www.itnycpt.com/blog/poor-posture-main-culprit-behind-muscle-tension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8272667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16025"/>
            <a:ext cx="9144000" cy="1658615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Agency FB" panose="020B0503020202020204" pitchFamily="34" charset="0"/>
                <a:ea typeface="Cambria Math" panose="02040503050406030204" pitchFamily="18" charset="0"/>
              </a:rPr>
              <a:t>PERAN FT PADA LA</a:t>
            </a:r>
            <a:r>
              <a:rPr lang="id-ID" sz="3600" b="1" dirty="0">
                <a:solidFill>
                  <a:srgbClr val="FFFF00"/>
                </a:solidFill>
                <a:latin typeface="Agency FB" panose="020B0503020202020204" pitchFamily="34" charset="0"/>
                <a:ea typeface="Cambria Math" panose="02040503050406030204" pitchFamily="18" charset="0"/>
              </a:rPr>
              <a:t>NSIA DENGAN GANGGUAN FLEKSIBILITAS</a:t>
            </a:r>
            <a:endParaRPr lang="id-ID" sz="3600" dirty="0">
              <a:solidFill>
                <a:srgbClr val="FFFF00"/>
              </a:solidFill>
              <a:latin typeface="Agency FB" panose="020B05030202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B2E8FBA-44E4-44B5-849E-194094362EFC}"/>
              </a:ext>
            </a:extLst>
          </p:cNvPr>
          <p:cNvSpPr txBox="1">
            <a:spLocks/>
          </p:cNvSpPr>
          <p:nvPr/>
        </p:nvSpPr>
        <p:spPr>
          <a:xfrm>
            <a:off x="0" y="4074641"/>
            <a:ext cx="9129252" cy="1298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Oleh:</a:t>
            </a:r>
          </a:p>
          <a:p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Ftr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Isidorus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Jehaman</a:t>
            </a:r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SST., </a:t>
            </a:r>
            <a:r>
              <a:rPr lang="en-US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M.Kes</a:t>
            </a:r>
            <a:endParaRPr lang="id-ID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1359734-F380-43ED-81B0-211A6DA8B4B3}"/>
              </a:ext>
            </a:extLst>
          </p:cNvPr>
          <p:cNvSpPr txBox="1">
            <a:spLocks/>
          </p:cNvSpPr>
          <p:nvPr/>
        </p:nvSpPr>
        <p:spPr>
          <a:xfrm>
            <a:off x="0" y="5373216"/>
            <a:ext cx="9144000" cy="1387667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Disampaikan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pada 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weibinar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Fisioterapi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“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Manajemen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Fisioterapi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pada 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Lansia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”</a:t>
            </a:r>
          </a:p>
          <a:p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Sabtu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20 </a:t>
            </a:r>
            <a:r>
              <a:rPr lang="en-US" sz="2000" b="1" dirty="0" err="1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Juli</a:t>
            </a:r>
            <a:r>
              <a:rPr lang="en-US" sz="2000" b="1" dirty="0">
                <a:solidFill>
                  <a:srgbClr val="7D2A0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2024</a:t>
            </a:r>
            <a:endParaRPr lang="id-ID" sz="2000" dirty="0">
              <a:solidFill>
                <a:srgbClr val="7D2A0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5E323A-AE36-486A-87FA-054C7087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424" y="97575"/>
            <a:ext cx="2852217" cy="196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F6E385-1A97-47A5-9B68-D496954A2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62153"/>
            <a:ext cx="2910915" cy="1316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06D389-EF3F-4945-8EFB-35B7C61CDD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53" y="115373"/>
            <a:ext cx="1435220" cy="142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4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0C06-ABA7-4E6E-8A93-9048934B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>
                <a:solidFill>
                  <a:srgbClr val="00B050"/>
                </a:solidFill>
              </a:rPr>
              <a:t>Pengantar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D85D3-C53F-47BF-BD72-C5595D93F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41" y="1198865"/>
            <a:ext cx="8435280" cy="5400600"/>
          </a:xfrm>
        </p:spPr>
        <p:txBody>
          <a:bodyPr>
            <a:noAutofit/>
          </a:bodyPr>
          <a:lstStyle/>
          <a:p>
            <a:pPr fontAlgn="base">
              <a:spcBef>
                <a:spcPts val="0"/>
              </a:spcBef>
            </a:pPr>
            <a:r>
              <a:rPr lang="en-US" sz="28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Menua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sifat-sifat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fisiologis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otot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dan tendon, ligament, dan soft tissue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lainnya</a:t>
            </a:r>
            <a:endParaRPr lang="en-US" sz="28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Menurut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u="sng" dirty="0">
                <a:solidFill>
                  <a:srgbClr val="068466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Association of Orthopedic Surgeons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, “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menurunnya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sifat2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fisiologis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menurunkan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mobilitas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sendi</a:t>
            </a:r>
            <a:endParaRPr lang="en-US" sz="28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sendi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fleksibilitas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mobilitas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lansia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berkurang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menurun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spcBef>
                <a:spcPts val="0"/>
              </a:spcBef>
            </a:pPr>
            <a:r>
              <a:rPr lang="en-US" sz="2800" dirty="0" err="1">
                <a:solidFill>
                  <a:srgbClr val="FF0000"/>
                </a:solidFill>
                <a:latin typeface="+mj-lt"/>
              </a:rPr>
              <a:t>Jadi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</a:rPr>
              <a:t>Fleksibilitas</a:t>
            </a:r>
            <a:r>
              <a:rPr lang="en-US" sz="28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berkaitan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erat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dengan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variabel-variabel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seperti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jaringan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otot</a:t>
            </a:r>
            <a:r>
              <a:rPr lang="en-US" sz="2800" dirty="0">
                <a:latin typeface="+mj-lt"/>
              </a:rPr>
              <a:t>, tendon, </a:t>
            </a:r>
            <a:r>
              <a:rPr lang="en-US" sz="2800" dirty="0" err="1">
                <a:latin typeface="+mj-lt"/>
              </a:rPr>
              <a:t>ligamen</a:t>
            </a:r>
            <a:r>
              <a:rPr lang="en-US" sz="2800" dirty="0">
                <a:latin typeface="+mj-lt"/>
              </a:rPr>
              <a:t>, bursa dan </a:t>
            </a:r>
            <a:r>
              <a:rPr lang="en-US" sz="2800" dirty="0" err="1">
                <a:latin typeface="+mj-lt"/>
              </a:rPr>
              <a:t>kapsul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sendi</a:t>
            </a:r>
            <a:r>
              <a:rPr lang="en-US" sz="2800" dirty="0">
                <a:latin typeface="+mj-lt"/>
              </a:rPr>
              <a:t> yang </a:t>
            </a:r>
            <a:r>
              <a:rPr lang="en-US" sz="2800" dirty="0" err="1">
                <a:latin typeface="+mj-lt"/>
              </a:rPr>
              <a:t>berdampak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terhadap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rentang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gerak</a:t>
            </a:r>
            <a:r>
              <a:rPr lang="en-US" sz="2800" dirty="0">
                <a:latin typeface="+mj-lt"/>
              </a:rPr>
              <a:t> (ROM) </a:t>
            </a:r>
            <a:r>
              <a:rPr lang="en-US" sz="2800" dirty="0" err="1">
                <a:latin typeface="+mj-lt"/>
              </a:rPr>
              <a:t>persendian</a:t>
            </a:r>
            <a:r>
              <a:rPr lang="en-US" sz="2800" dirty="0">
                <a:latin typeface="+mj-lt"/>
              </a:rPr>
              <a:t> (Medicine, 2014).</a:t>
            </a:r>
            <a:endParaRPr lang="en-US" sz="2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654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4E99E-8649-4010-96DA-FAFEB27C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44" y="4511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Apakah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Fleksibilitas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Penting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Bagi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Lansia</a:t>
            </a:r>
            <a:r>
              <a:rPr lang="en-US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85B68-7CF7-4AB0-998A-D64333EBD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Artikel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en-US" b="1" dirty="0" err="1"/>
              <a:t>Meadowcrest</a:t>
            </a:r>
            <a:r>
              <a:rPr lang="en-US" b="1" dirty="0"/>
              <a:t> di Middletown, 2024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Fleksibilitas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sangat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penting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bagi</a:t>
            </a:r>
            <a:r>
              <a:rPr lang="en-US" b="1" dirty="0"/>
              <a:t> </a:t>
            </a:r>
            <a:r>
              <a:rPr lang="en-US" b="1" dirty="0" err="1"/>
              <a:t>manula</a:t>
            </a:r>
            <a:r>
              <a:rPr lang="en-US" b="1" dirty="0"/>
              <a:t> 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membantu</a:t>
            </a:r>
            <a:r>
              <a:rPr lang="en-US" b="1" dirty="0"/>
              <a:t> </a:t>
            </a:r>
            <a:r>
              <a:rPr lang="en-US" b="1" dirty="0" err="1"/>
              <a:t>mencegah</a:t>
            </a:r>
            <a:r>
              <a:rPr lang="en-US" b="1" dirty="0"/>
              <a:t> </a:t>
            </a:r>
            <a:r>
              <a:rPr lang="en-US" b="1" dirty="0" err="1"/>
              <a:t>cedera</a:t>
            </a:r>
            <a:r>
              <a:rPr lang="en-US" b="1" dirty="0"/>
              <a:t> dan </a:t>
            </a:r>
            <a:r>
              <a:rPr lang="en-US" b="1" dirty="0" err="1"/>
              <a:t>menjaga</a:t>
            </a:r>
            <a:r>
              <a:rPr lang="en-US" b="1" dirty="0"/>
              <a:t> </a:t>
            </a:r>
            <a:r>
              <a:rPr lang="en-US" b="1" dirty="0" err="1"/>
              <a:t>mobilitas</a:t>
            </a:r>
            <a:r>
              <a:rPr lang="en-US" b="1" dirty="0"/>
              <a:t> </a:t>
            </a:r>
            <a:r>
              <a:rPr lang="en-US" b="1" dirty="0" err="1"/>
              <a:t>serta</a:t>
            </a:r>
            <a:r>
              <a:rPr lang="en-US" b="1" dirty="0"/>
              <a:t> </a:t>
            </a:r>
            <a:r>
              <a:rPr lang="en-US" b="1" dirty="0" err="1"/>
              <a:t>kemandirian</a:t>
            </a:r>
            <a:endParaRPr lang="en-US" b="1" dirty="0"/>
          </a:p>
          <a:p>
            <a:r>
              <a:rPr lang="en-US" b="1" dirty="0" err="1">
                <a:solidFill>
                  <a:srgbClr val="FF0000"/>
                </a:solidFill>
              </a:rPr>
              <a:t>Fleksibilitas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b="1" dirty="0" err="1"/>
              <a:t>memungkinkan</a:t>
            </a:r>
            <a:r>
              <a:rPr lang="en-US" b="1" dirty="0"/>
              <a:t> </a:t>
            </a:r>
            <a:r>
              <a:rPr lang="en-US" b="1" dirty="0" err="1"/>
              <a:t>rentang</a:t>
            </a:r>
            <a:r>
              <a:rPr lang="en-US" b="1" dirty="0"/>
              <a:t> </a:t>
            </a:r>
            <a:r>
              <a:rPr lang="en-US" b="1" dirty="0" err="1"/>
              <a:t>gerak</a:t>
            </a:r>
            <a:r>
              <a:rPr lang="en-US" b="1" dirty="0"/>
              <a:t> </a:t>
            </a:r>
            <a:r>
              <a:rPr lang="en-US" b="1" dirty="0" err="1"/>
              <a:t>sendi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luas</a:t>
            </a:r>
            <a:r>
              <a:rPr lang="en-US" b="1" dirty="0"/>
              <a:t>, yang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menghasilkan</a:t>
            </a:r>
            <a:r>
              <a:rPr lang="en-US" b="1" dirty="0"/>
              <a:t> </a:t>
            </a:r>
            <a:r>
              <a:rPr lang="en-US" b="1" dirty="0" err="1"/>
              <a:t>keseimbangan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baik</a:t>
            </a:r>
            <a:r>
              <a:rPr lang="en-US" b="1" dirty="0"/>
              <a:t>, </a:t>
            </a:r>
            <a:r>
              <a:rPr lang="en-US" b="1" dirty="0" err="1"/>
              <a:t>sehingga</a:t>
            </a:r>
            <a:r>
              <a:rPr lang="en-US" b="1" dirty="0"/>
              <a:t> </a:t>
            </a:r>
            <a:r>
              <a:rPr lang="en-US" b="1" dirty="0" err="1"/>
              <a:t>mengurangi</a:t>
            </a:r>
            <a:r>
              <a:rPr lang="en-US" b="1" dirty="0"/>
              <a:t> </a:t>
            </a:r>
            <a:r>
              <a:rPr lang="en-US" b="1" dirty="0" err="1"/>
              <a:t>risiko</a:t>
            </a:r>
            <a:r>
              <a:rPr lang="en-US" b="1" dirty="0"/>
              <a:t> </a:t>
            </a:r>
            <a:r>
              <a:rPr lang="en-US" b="1" dirty="0" err="1"/>
              <a:t>terjatuh</a:t>
            </a:r>
            <a:endParaRPr lang="en-US" b="1" dirty="0"/>
          </a:p>
          <a:p>
            <a:r>
              <a:rPr lang="en-US" b="1" dirty="0" err="1">
                <a:solidFill>
                  <a:srgbClr val="FF0000"/>
                </a:solidFill>
              </a:rPr>
              <a:t>Fleksibilitas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dapat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mengatasi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keluhan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  <a:r>
              <a:rPr lang="en-US" b="1" dirty="0"/>
              <a:t>yang </a:t>
            </a:r>
            <a:r>
              <a:rPr lang="en-US" b="1" dirty="0" err="1"/>
              <a:t>berkaitan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usia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sakit</a:t>
            </a:r>
            <a:r>
              <a:rPr lang="en-US" b="1" dirty="0"/>
              <a:t> bahu, </a:t>
            </a:r>
            <a:r>
              <a:rPr lang="en-US" b="1" dirty="0" err="1"/>
              <a:t>punggung</a:t>
            </a:r>
            <a:r>
              <a:rPr lang="en-US" b="1" dirty="0"/>
              <a:t>, </a:t>
            </a:r>
            <a:r>
              <a:rPr lang="en-US" b="1" dirty="0" err="1"/>
              <a:t>lutut</a:t>
            </a:r>
            <a:r>
              <a:rPr lang="en-US" b="1" dirty="0"/>
              <a:t>, dan </a:t>
            </a:r>
            <a:r>
              <a:rPr lang="en-US" b="1" dirty="0" err="1"/>
              <a:t>kekakuan</a:t>
            </a:r>
            <a:r>
              <a:rPr lang="en-US" b="1" dirty="0"/>
              <a:t> </a:t>
            </a:r>
            <a:r>
              <a:rPr lang="en-US" b="1" dirty="0" err="1"/>
              <a:t>sendi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7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711D7-B596-3246-21AA-AE04DCA54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75" y="814929"/>
            <a:ext cx="8229600" cy="79695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Tujuan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Pembelajaran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873E8-AA56-0A20-4BF0-AC8367263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memahami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menjelaskan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menurunnya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Fleksibilitas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lansia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fisioterapi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gangguan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fleksibilitas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lansia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37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l"/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Fleksibilitas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594" y="1628800"/>
            <a:ext cx="8229600" cy="4525963"/>
          </a:xfrm>
          <a:ln w="57150">
            <a:solidFill>
              <a:srgbClr val="00B0F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>
              <a:buNone/>
            </a:pPr>
            <a:endParaRPr lang="id-ID" sz="2400" b="1" i="1" dirty="0">
              <a:latin typeface="Times New Roman" pitchFamily="18" charset="0"/>
              <a:cs typeface="Times New Roman" pitchFamily="18" charset="0"/>
            </a:endParaRPr>
          </a:p>
          <a:p>
            <a:pPr marL="515938" indent="0" algn="just">
              <a:buNone/>
            </a:pPr>
            <a:r>
              <a:rPr lang="en-US" dirty="0">
                <a:latin typeface="+mj-lt"/>
                <a:cs typeface="Times New Roman" pitchFamily="18" charset="0"/>
              </a:rPr>
              <a:t>F</a:t>
            </a:r>
            <a:r>
              <a:rPr lang="id-ID" dirty="0">
                <a:latin typeface="+mj-lt"/>
                <a:cs typeface="Times New Roman" pitchFamily="18" charset="0"/>
              </a:rPr>
              <a:t>leksibilitas merupakan kemampuan otot untuk melakukan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id-ID" dirty="0">
                <a:latin typeface="+mj-lt"/>
                <a:cs typeface="Times New Roman" pitchFamily="18" charset="0"/>
              </a:rPr>
              <a:t>penguluran maksimal sehingga tubuh dapat melakukan gerakan sesuai </a:t>
            </a:r>
            <a:r>
              <a:rPr lang="en-US" i="1" dirty="0">
                <a:latin typeface="+mj-lt"/>
                <a:cs typeface="Times New Roman" pitchFamily="18" charset="0"/>
              </a:rPr>
              <a:t>ROM </a:t>
            </a:r>
            <a:r>
              <a:rPr lang="id-ID" dirty="0">
                <a:latin typeface="+mj-lt"/>
                <a:cs typeface="Times New Roman" pitchFamily="18" charset="0"/>
              </a:rPr>
              <a:t>yang maksimal tanpa mengalami keluhan rasa </a:t>
            </a:r>
            <a:r>
              <a:rPr lang="en-US" dirty="0" err="1">
                <a:latin typeface="+mj-lt"/>
                <a:cs typeface="Times New Roman" pitchFamily="18" charset="0"/>
              </a:rPr>
              <a:t>sakit</a:t>
            </a:r>
            <a:r>
              <a:rPr lang="en-US" dirty="0">
                <a:latin typeface="+mj-lt"/>
                <a:cs typeface="Times New Roman" pitchFamily="18" charset="0"/>
              </a:rPr>
              <a:t>/</a:t>
            </a:r>
            <a:r>
              <a:rPr lang="id-ID" dirty="0">
                <a:latin typeface="+mj-lt"/>
                <a:cs typeface="Times New Roman" pitchFamily="18" charset="0"/>
              </a:rPr>
              <a:t>tidak nyaman (</a:t>
            </a:r>
            <a:r>
              <a:rPr lang="en-US" dirty="0" err="1"/>
              <a:t>Ratamess</a:t>
            </a:r>
            <a:r>
              <a:rPr lang="en-US" dirty="0"/>
              <a:t> NA, 2012, </a:t>
            </a:r>
            <a:r>
              <a:rPr lang="id-ID" dirty="0">
                <a:latin typeface="+mj-lt"/>
                <a:cs typeface="Times New Roman" pitchFamily="18" charset="0"/>
              </a:rPr>
              <a:t>Widyaningsih, 2019</a:t>
            </a:r>
            <a:r>
              <a:rPr lang="en-US" dirty="0">
                <a:latin typeface="+mj-lt"/>
                <a:cs typeface="Times New Roman" pitchFamily="18" charset="0"/>
              </a:rPr>
              <a:t>, </a:t>
            </a:r>
            <a:r>
              <a:rPr lang="en-US" dirty="0" err="1">
                <a:latin typeface="+mj-lt"/>
                <a:cs typeface="Times New Roman" pitchFamily="18" charset="0"/>
              </a:rPr>
              <a:t>Indrayana</a:t>
            </a:r>
            <a:r>
              <a:rPr lang="en-US" dirty="0">
                <a:latin typeface="+mj-lt"/>
                <a:cs typeface="Times New Roman" pitchFamily="18" charset="0"/>
              </a:rPr>
              <a:t> and </a:t>
            </a:r>
            <a:r>
              <a:rPr lang="en-US" dirty="0" err="1">
                <a:latin typeface="+mj-lt"/>
                <a:cs typeface="Times New Roman" pitchFamily="18" charset="0"/>
              </a:rPr>
              <a:t>Wahyudi</a:t>
            </a:r>
            <a:r>
              <a:rPr lang="en-US" dirty="0">
                <a:latin typeface="+mj-lt"/>
                <a:cs typeface="Times New Roman" pitchFamily="18" charset="0"/>
              </a:rPr>
              <a:t>, 2020,</a:t>
            </a:r>
            <a:r>
              <a:rPr lang="id-ID" dirty="0">
                <a:latin typeface="+mj-lt"/>
                <a:cs typeface="Times New Roman" pitchFamily="18" charset="0"/>
              </a:rPr>
              <a:t>)</a:t>
            </a:r>
            <a:r>
              <a:rPr lang="en-US" dirty="0">
                <a:latin typeface="+mj-lt"/>
                <a:cs typeface="Times New Roman" pitchFamily="18" charset="0"/>
              </a:rPr>
              <a:t>.</a:t>
            </a:r>
            <a:endParaRPr lang="id-ID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00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6120680"/>
          </a:xfrm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id-ID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 startAt="2"/>
            </a:pPr>
            <a:r>
              <a:rPr lang="id-ID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Klasifikasi</a:t>
            </a:r>
            <a:r>
              <a:rPr lang="id-ID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id-ID" sz="2800" dirty="0">
                <a:solidFill>
                  <a:srgbClr val="045254"/>
                </a:solidFill>
                <a:latin typeface="Times New Roman" pitchFamily="18" charset="0"/>
                <a:cs typeface="Times New Roman" pitchFamily="18" charset="0"/>
              </a:rPr>
              <a:t>Fleksibilitas dinamis </a:t>
            </a:r>
            <a:endParaRPr lang="en-US" sz="2800" dirty="0">
              <a:solidFill>
                <a:srgbClr val="045254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0" algn="just">
              <a:spcBef>
                <a:spcPts val="0"/>
              </a:spcBef>
              <a:buNone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Mobilitas aktif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ROM 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dimana otot berkontraksi secara aktif untuk menggerakkan sendi, segmen, dan seluruh tubuh.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0" algn="just">
              <a:spcBef>
                <a:spcPts val="0"/>
              </a:spcBef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solidFill>
                  <a:srgbClr val="045254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id-ID" sz="2800" dirty="0">
                <a:solidFill>
                  <a:srgbClr val="045254"/>
                </a:solidFill>
                <a:latin typeface="Times New Roman" pitchFamily="18" charset="0"/>
                <a:cs typeface="Times New Roman" pitchFamily="18" charset="0"/>
              </a:rPr>
              <a:t>Fleksibilitas pasif </a:t>
            </a:r>
            <a:endParaRPr lang="en-US" sz="2800" dirty="0">
              <a:solidFill>
                <a:srgbClr val="045254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5938" indent="0" algn="just">
              <a:spcBef>
                <a:spcPts val="0"/>
              </a:spcBef>
              <a:buNone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Mobilitas pasif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ROM 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yang diukur secara pasif sehingga dapat digunakan untuk penujungan fleksibilitas dinamis (Kisner, n.d.)</a:t>
            </a:r>
          </a:p>
        </p:txBody>
      </p:sp>
    </p:spTree>
    <p:extLst>
      <p:ext uri="{BB962C8B-B14F-4D97-AF65-F5344CB8AC3E}">
        <p14:creationId xmlns:p14="http://schemas.microsoft.com/office/powerpoint/2010/main" val="3479294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896543"/>
          </a:xfrm>
          <a:ln w="57150">
            <a:solidFill>
              <a:srgbClr val="92D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pPr marL="457200" indent="-457200" algn="ctr">
              <a:buFont typeface="+mj-lt"/>
              <a:buAutoNum type="arabicPeriod" startAt="3"/>
            </a:pPr>
            <a:endParaRPr lang="id-ID" sz="2400" b="1" i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id-ID" sz="4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Epidemiologi </a:t>
            </a:r>
          </a:p>
          <a:p>
            <a:pPr marL="0" indent="0" algn="just">
              <a:buNone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 marL="457200" indent="0" algn="just">
              <a:buNone/>
            </a:pPr>
            <a:r>
              <a:rPr lang="en-US" dirty="0" err="1"/>
              <a:t>Menurut</a:t>
            </a:r>
            <a:r>
              <a:rPr lang="en-US" dirty="0"/>
              <a:t> Badan Pusat </a:t>
            </a:r>
            <a:r>
              <a:rPr lang="en-US" dirty="0" err="1"/>
              <a:t>Statistika</a:t>
            </a:r>
            <a:r>
              <a:rPr lang="en-US" dirty="0"/>
              <a:t> pada </a:t>
            </a:r>
            <a:r>
              <a:rPr lang="en-US" dirty="0" err="1"/>
              <a:t>tahun</a:t>
            </a:r>
            <a:r>
              <a:rPr lang="en-US" dirty="0"/>
              <a:t> 2021 di Indonesia, </a:t>
            </a:r>
          </a:p>
          <a:p>
            <a:pPr marL="457200" indent="0" algn="just">
              <a:buNone/>
            </a:pP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lansia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10,82 %/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29,3 </a:t>
            </a:r>
            <a:r>
              <a:rPr lang="en-US" dirty="0" err="1"/>
              <a:t>juta</a:t>
            </a:r>
            <a:r>
              <a:rPr lang="en-US" dirty="0"/>
              <a:t> orang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/>
              <a:t>sebagian besar merupakan </a:t>
            </a:r>
          </a:p>
          <a:p>
            <a:pPr marL="796925" algn="just">
              <a:buFontTx/>
              <a:buChar char="-"/>
            </a:pPr>
            <a:r>
              <a:rPr lang="it-IT" dirty="0"/>
              <a:t>lansia muda yaitu pada kelompok umur 60-69 tahun dgn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63,6%. </a:t>
            </a:r>
          </a:p>
          <a:p>
            <a:pPr marL="796925" algn="just">
              <a:buFontTx/>
              <a:buChar char="-"/>
            </a:pP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lansia</a:t>
            </a:r>
            <a:r>
              <a:rPr lang="en-US" dirty="0"/>
              <a:t> </a:t>
            </a:r>
            <a:r>
              <a:rPr lang="en-US" dirty="0" err="1"/>
              <a:t>madya</a:t>
            </a:r>
            <a:r>
              <a:rPr lang="en-US" dirty="0"/>
              <a:t> (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70-79 </a:t>
            </a:r>
            <a:r>
              <a:rPr lang="en-US" dirty="0" err="1"/>
              <a:t>tahun</a:t>
            </a:r>
            <a:r>
              <a:rPr lang="en-US" dirty="0"/>
              <a:t>) </a:t>
            </a:r>
            <a:r>
              <a:rPr lang="en-US" dirty="0" err="1"/>
              <a:t>sebesar</a:t>
            </a:r>
            <a:r>
              <a:rPr lang="en-US" dirty="0"/>
              <a:t> 27,66 </a:t>
            </a:r>
            <a:r>
              <a:rPr lang="en-US" dirty="0" err="1"/>
              <a:t>persen</a:t>
            </a:r>
            <a:r>
              <a:rPr lang="en-US" dirty="0"/>
              <a:t>, dan </a:t>
            </a:r>
          </a:p>
          <a:p>
            <a:pPr marL="796925" algn="just">
              <a:buFontTx/>
              <a:buChar char="-"/>
            </a:pPr>
            <a:r>
              <a:rPr lang="en-US" dirty="0" err="1"/>
              <a:t>lansia</a:t>
            </a:r>
            <a:r>
              <a:rPr lang="en-US" dirty="0"/>
              <a:t> </a:t>
            </a:r>
            <a:r>
              <a:rPr lang="en-US" dirty="0" err="1"/>
              <a:t>tua</a:t>
            </a:r>
            <a:r>
              <a:rPr lang="en-US" dirty="0"/>
              <a:t> (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80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) </a:t>
            </a:r>
            <a:r>
              <a:rPr lang="en-US" dirty="0" err="1"/>
              <a:t>sebesar</a:t>
            </a:r>
            <a:r>
              <a:rPr lang="en-US" dirty="0"/>
              <a:t> 8,68 </a:t>
            </a:r>
            <a:r>
              <a:rPr lang="en-US" dirty="0" err="1"/>
              <a:t>persen</a:t>
            </a:r>
            <a:r>
              <a:rPr lang="en-US" dirty="0"/>
              <a:t>.</a:t>
            </a: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4207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80727"/>
            <a:ext cx="7128792" cy="4320481"/>
          </a:xfrm>
          <a:ln w="57150">
            <a:solidFill>
              <a:srgbClr val="92D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398463" indent="-398463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menunjukkan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Indonesia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memasuki</a:t>
            </a:r>
            <a:r>
              <a:rPr lang="en-US" sz="2800" dirty="0"/>
              <a:t> </a:t>
            </a:r>
            <a:r>
              <a:rPr lang="en-US" sz="2800" dirty="0" err="1"/>
              <a:t>fase</a:t>
            </a:r>
            <a:r>
              <a:rPr lang="en-US" sz="2800" dirty="0"/>
              <a:t> </a:t>
            </a:r>
            <a:r>
              <a:rPr lang="en-US" sz="2800" dirty="0" err="1"/>
              <a:t>struktur</a:t>
            </a:r>
            <a:r>
              <a:rPr lang="en-US" sz="2800" dirty="0"/>
              <a:t> </a:t>
            </a:r>
            <a:r>
              <a:rPr lang="en-US" sz="2800" dirty="0" err="1"/>
              <a:t>penduduk</a:t>
            </a:r>
            <a:r>
              <a:rPr lang="en-US" sz="2800" dirty="0"/>
              <a:t> </a:t>
            </a:r>
            <a:r>
              <a:rPr lang="en-US" sz="2800" dirty="0" err="1"/>
              <a:t>menua</a:t>
            </a:r>
            <a:r>
              <a:rPr lang="en-US" sz="2800" dirty="0"/>
              <a:t>, yang </a:t>
            </a:r>
            <a:r>
              <a:rPr lang="en-US" sz="2800" dirty="0" err="1"/>
              <a:t>ditandai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proporsi</a:t>
            </a:r>
            <a:r>
              <a:rPr lang="en-US" sz="2800" dirty="0"/>
              <a:t> </a:t>
            </a:r>
            <a:r>
              <a:rPr lang="en-US" sz="2800" dirty="0" err="1"/>
              <a:t>penduduk</a:t>
            </a:r>
            <a:r>
              <a:rPr lang="en-US" sz="2800" dirty="0"/>
              <a:t> </a:t>
            </a:r>
            <a:r>
              <a:rPr lang="en-US" sz="2800" dirty="0" err="1"/>
              <a:t>berusia</a:t>
            </a:r>
            <a:r>
              <a:rPr lang="en-US" sz="2800" dirty="0"/>
              <a:t> 60 </a:t>
            </a:r>
            <a:r>
              <a:rPr lang="en-US" sz="2800" dirty="0" err="1"/>
              <a:t>tahun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di Indonesia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melebihi</a:t>
            </a:r>
            <a:r>
              <a:rPr lang="en-US" sz="2800" dirty="0"/>
              <a:t> 10 </a:t>
            </a:r>
            <a:r>
              <a:rPr lang="en-US" sz="2800" dirty="0" err="1"/>
              <a:t>persen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total </a:t>
            </a:r>
            <a:r>
              <a:rPr lang="en-US" sz="2800" dirty="0" err="1"/>
              <a:t>penduduk</a:t>
            </a:r>
            <a:r>
              <a:rPr lang="en-US" sz="2800" dirty="0"/>
              <a:t> bps 2021 (Badan </a:t>
            </a: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Statistik</a:t>
            </a:r>
            <a:r>
              <a:rPr lang="en-US" sz="2800" dirty="0"/>
              <a:t>, n.d.)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49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0AAB2-90C5-4C60-B9D3-E62D07459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914400" indent="-574675" algn="l"/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en-US" b="1" dirty="0" err="1">
                <a:solidFill>
                  <a:schemeClr val="bg1"/>
                </a:solidFill>
              </a:rPr>
              <a:t>Faktor-faktor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mempengaruhi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Fleksibilitas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B7717-9B55-4A6A-AC81-4A5F2C672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42" y="1600200"/>
            <a:ext cx="8507288" cy="498316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3800" b="1" dirty="0" err="1">
                <a:solidFill>
                  <a:srgbClr val="002060"/>
                </a:solidFill>
              </a:rPr>
              <a:t>Struktur</a:t>
            </a:r>
            <a:r>
              <a:rPr lang="en-US" sz="3800" b="1" dirty="0">
                <a:solidFill>
                  <a:srgbClr val="002060"/>
                </a:solidFill>
              </a:rPr>
              <a:t> </a:t>
            </a:r>
            <a:r>
              <a:rPr lang="en-US" sz="3800" b="1" dirty="0" err="1">
                <a:solidFill>
                  <a:srgbClr val="002060"/>
                </a:solidFill>
              </a:rPr>
              <a:t>Sendi</a:t>
            </a:r>
            <a:r>
              <a:rPr lang="en-US" sz="3800" b="1" dirty="0">
                <a:solidFill>
                  <a:srgbClr val="002060"/>
                </a:solidFill>
              </a:rPr>
              <a:t>: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ROM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sz="3600" b="1" dirty="0" err="1">
                <a:solidFill>
                  <a:srgbClr val="FF0000"/>
                </a:solidFill>
              </a:rPr>
              <a:t>Ketidakseimbangan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Otot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dirty="0" err="1"/>
              <a:t>Ketidakseimbangan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dan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kelenturan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tarikan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seimbang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antagonis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sz="3600" dirty="0" err="1">
                <a:solidFill>
                  <a:srgbClr val="FF0000"/>
                </a:solidFill>
              </a:rPr>
              <a:t>Kontrol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Otot</a:t>
            </a:r>
            <a:r>
              <a:rPr lang="en-US" sz="3600" dirty="0">
                <a:solidFill>
                  <a:srgbClr val="FF0000"/>
                </a:solidFill>
              </a:rPr>
              <a:t>: </a:t>
            </a:r>
            <a:r>
              <a:rPr lang="en-US" dirty="0" err="1"/>
              <a:t>Kurangnya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pada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membatasi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sz="3600" b="1" dirty="0" err="1">
                <a:solidFill>
                  <a:srgbClr val="FF0000"/>
                </a:solidFill>
              </a:rPr>
              <a:t>Usia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 </a:t>
            </a:r>
            <a:r>
              <a:rPr lang="en-US" dirty="0" err="1"/>
              <a:t>seiring</a:t>
            </a:r>
            <a:r>
              <a:rPr lang="en-US" dirty="0"/>
              <a:t> </a:t>
            </a:r>
            <a:r>
              <a:rPr lang="en-US" dirty="0" err="1"/>
              <a:t>bertambahnya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ikat.</a:t>
            </a:r>
          </a:p>
          <a:p>
            <a:pPr marL="514350" indent="-514350">
              <a:buAutoNum type="arabicPeriod"/>
            </a:pPr>
            <a:r>
              <a:rPr lang="en-US" sz="3600" b="1" dirty="0">
                <a:solidFill>
                  <a:srgbClr val="FF0000"/>
                </a:solidFill>
              </a:rPr>
              <a:t>Gender: </a:t>
            </a:r>
            <a:r>
              <a:rPr lang="en-US" dirty="0"/>
              <a:t>Wanita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, hormonal, dan </a:t>
            </a:r>
            <a:r>
              <a:rPr lang="en-US" dirty="0" err="1"/>
              <a:t>anatomi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8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61FA5-96A7-4B56-9869-18AE47B0A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587821"/>
            <a:ext cx="8435280" cy="5793507"/>
          </a:xfrm>
        </p:spPr>
        <p:txBody>
          <a:bodyPr>
            <a:normAutofit lnSpcReduction="10000"/>
          </a:bodyPr>
          <a:lstStyle/>
          <a:p>
            <a:pPr marL="400050" indent="-400050">
              <a:buNone/>
            </a:pPr>
            <a:r>
              <a:rPr lang="en-US" dirty="0"/>
              <a:t>6. </a:t>
            </a:r>
            <a:r>
              <a:rPr lang="en-US" dirty="0" err="1">
                <a:solidFill>
                  <a:srgbClr val="FF0000"/>
                </a:solidFill>
              </a:rPr>
              <a:t>Jaringan</a:t>
            </a:r>
            <a:r>
              <a:rPr lang="en-US" dirty="0">
                <a:solidFill>
                  <a:srgbClr val="FF0000"/>
                </a:solidFill>
              </a:rPr>
              <a:t> Ikat: </a:t>
            </a:r>
            <a:r>
              <a:rPr lang="en-US" dirty="0"/>
              <a:t>tendon, </a:t>
            </a:r>
            <a:r>
              <a:rPr lang="en-US" dirty="0" err="1"/>
              <a:t>ligamen</a:t>
            </a:r>
            <a:r>
              <a:rPr lang="en-US" dirty="0"/>
              <a:t>, </a:t>
            </a:r>
            <a:r>
              <a:rPr lang="en-US" dirty="0" err="1"/>
              <a:t>fasia</a:t>
            </a:r>
            <a:r>
              <a:rPr lang="en-US" dirty="0"/>
              <a:t>, dan </a:t>
            </a:r>
            <a:r>
              <a:rPr lang="en-US" dirty="0" err="1"/>
              <a:t>kapsul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.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dan </a:t>
            </a:r>
            <a:r>
              <a:rPr lang="en-US" dirty="0" err="1"/>
              <a:t>rehabilitasi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ikat </a:t>
            </a:r>
            <a:r>
              <a:rPr lang="en-US" dirty="0" err="1"/>
              <a:t>sangatlah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.</a:t>
            </a:r>
          </a:p>
          <a:p>
            <a:pPr marL="400050" indent="-400050">
              <a:buNone/>
            </a:pPr>
            <a:r>
              <a:rPr lang="en-US" dirty="0"/>
              <a:t>7. </a:t>
            </a:r>
            <a:r>
              <a:rPr lang="en-US" dirty="0">
                <a:solidFill>
                  <a:srgbClr val="FF0000"/>
                </a:solidFill>
              </a:rPr>
              <a:t>Massa </a:t>
            </a:r>
            <a:r>
              <a:rPr lang="en-US" dirty="0" err="1">
                <a:solidFill>
                  <a:srgbClr val="FF0000"/>
                </a:solidFill>
              </a:rPr>
              <a:t>Otot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/>
              <a:t>hipertrofi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membatasi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program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.</a:t>
            </a:r>
          </a:p>
          <a:p>
            <a:pPr marL="400050" indent="-400050">
              <a:buNone/>
            </a:pPr>
            <a:r>
              <a:rPr lang="en-US" dirty="0"/>
              <a:t>8. </a:t>
            </a:r>
            <a:r>
              <a:rPr lang="en-US" dirty="0" err="1">
                <a:solidFill>
                  <a:srgbClr val="FF0000"/>
                </a:solidFill>
              </a:rPr>
              <a:t>Latihan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tahanan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 err="1"/>
              <a:t>latihan</a:t>
            </a:r>
            <a:r>
              <a:rPr lang="en-US" dirty="0"/>
              <a:t> ROM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.</a:t>
            </a:r>
          </a:p>
          <a:p>
            <a:pPr marL="400050" indent="-400050">
              <a:buNone/>
            </a:pPr>
            <a:r>
              <a:rPr lang="en-US" dirty="0"/>
              <a:t>9. </a:t>
            </a:r>
            <a:r>
              <a:rPr lang="en-US" dirty="0">
                <a:solidFill>
                  <a:srgbClr val="FF0000"/>
                </a:solidFill>
              </a:rPr>
              <a:t>Tingkat </a:t>
            </a:r>
            <a:r>
              <a:rPr lang="en-US" dirty="0" err="1">
                <a:solidFill>
                  <a:srgbClr val="FF0000"/>
                </a:solidFill>
              </a:rPr>
              <a:t>Aktivitas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orang yang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8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507288" cy="5688632"/>
          </a:xfrm>
          <a:ln w="38100">
            <a:solidFill>
              <a:srgbClr val="00B0F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id-ID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Patofisiologi </a:t>
            </a:r>
          </a:p>
          <a:p>
            <a:pPr marL="51435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err="1"/>
              <a:t>Fleksibilitas</a:t>
            </a:r>
            <a:r>
              <a:rPr lang="en-US" sz="2800" dirty="0"/>
              <a:t> </a:t>
            </a:r>
            <a:r>
              <a:rPr lang="en-US" sz="2800" dirty="0" err="1"/>
              <a:t>sendi</a:t>
            </a:r>
            <a:r>
              <a:rPr lang="en-US" sz="2800" dirty="0"/>
              <a:t> </a:t>
            </a:r>
            <a:r>
              <a:rPr lang="en-US" sz="2800" dirty="0" err="1"/>
              <a:t>menurun</a:t>
            </a:r>
            <a:r>
              <a:rPr lang="en-US" sz="2800" dirty="0"/>
              <a:t> pada </a:t>
            </a:r>
            <a:r>
              <a:rPr lang="en-US" sz="2800" dirty="0" err="1"/>
              <a:t>usia</a:t>
            </a:r>
            <a:r>
              <a:rPr lang="en-US" sz="2800" dirty="0"/>
              <a:t> </a:t>
            </a:r>
            <a:r>
              <a:rPr lang="en-US" sz="2800" dirty="0" err="1"/>
              <a:t>lanjut</a:t>
            </a:r>
            <a:r>
              <a:rPr lang="en-US" sz="2800" dirty="0"/>
              <a:t> </a:t>
            </a:r>
            <a:r>
              <a:rPr lang="en-US" sz="2800" dirty="0" err="1"/>
              <a:t>dikarenakan</a:t>
            </a:r>
            <a:r>
              <a:rPr lang="en-US" sz="2800" dirty="0"/>
              <a:t> </a:t>
            </a:r>
          </a:p>
          <a:p>
            <a:pPr marL="971550" indent="-457200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proses degenerative</a:t>
            </a:r>
          </a:p>
          <a:p>
            <a:pPr marL="971550" indent="-457200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en-US" sz="2800" dirty="0" err="1"/>
              <a:t>Berkurangnya</a:t>
            </a:r>
            <a:r>
              <a:rPr lang="en-US" sz="2800" dirty="0"/>
              <a:t> </a:t>
            </a:r>
            <a:r>
              <a:rPr lang="en-US" sz="2800" dirty="0" err="1"/>
              <a:t>elastisitas</a:t>
            </a:r>
            <a:r>
              <a:rPr lang="en-US" sz="2800" dirty="0"/>
              <a:t> </a:t>
            </a:r>
            <a:r>
              <a:rPr lang="en-US" sz="2800" dirty="0" err="1"/>
              <a:t>serabut</a:t>
            </a:r>
            <a:r>
              <a:rPr lang="en-US" sz="2800" dirty="0"/>
              <a:t> </a:t>
            </a:r>
            <a:r>
              <a:rPr lang="en-US" sz="2800" dirty="0" err="1"/>
              <a:t>otot</a:t>
            </a:r>
            <a:r>
              <a:rPr lang="en-US" sz="2800" dirty="0"/>
              <a:t>, </a:t>
            </a:r>
            <a:r>
              <a:rPr lang="en-US" sz="2800" dirty="0" err="1"/>
              <a:t>dimana</a:t>
            </a:r>
            <a:r>
              <a:rPr lang="en-US" sz="2800" dirty="0"/>
              <a:t> </a:t>
            </a:r>
            <a:r>
              <a:rPr lang="en-US" sz="2800" dirty="0" err="1"/>
              <a:t>jaringan</a:t>
            </a:r>
            <a:r>
              <a:rPr lang="en-US" sz="2800" dirty="0"/>
              <a:t> ikat di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serabut</a:t>
            </a:r>
            <a:r>
              <a:rPr lang="en-US" sz="2800" dirty="0"/>
              <a:t> </a:t>
            </a:r>
            <a:r>
              <a:rPr lang="en-US" sz="2800" dirty="0" err="1"/>
              <a:t>otot</a:t>
            </a:r>
            <a:r>
              <a:rPr lang="en-US" sz="2800" dirty="0"/>
              <a:t> </a:t>
            </a:r>
            <a:r>
              <a:rPr lang="en-US" sz="2800" dirty="0" err="1"/>
              <a:t>bertambah</a:t>
            </a:r>
            <a:r>
              <a:rPr lang="en-US" sz="2800" dirty="0"/>
              <a:t> </a:t>
            </a:r>
            <a:r>
              <a:rPr lang="en-US" sz="2800" b="1" dirty="0"/>
              <a:t>(</a:t>
            </a:r>
            <a:r>
              <a:rPr lang="en-US" sz="2800" b="1" dirty="0" err="1"/>
              <a:t>Jadczak</a:t>
            </a:r>
            <a:r>
              <a:rPr lang="en-US" sz="2800" b="1" dirty="0"/>
              <a:t> et al., 2018)</a:t>
            </a:r>
          </a:p>
          <a:p>
            <a:pPr marL="971550" indent="-457200"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en-US" sz="2800" dirty="0" err="1"/>
              <a:t>Menurunnya</a:t>
            </a:r>
            <a:r>
              <a:rPr lang="en-US" sz="2800" dirty="0"/>
              <a:t> </a:t>
            </a:r>
            <a:r>
              <a:rPr lang="en-US" sz="2800" dirty="0" err="1"/>
              <a:t>fleksibiitas</a:t>
            </a:r>
            <a:r>
              <a:rPr lang="en-US" sz="2800" dirty="0"/>
              <a:t> </a:t>
            </a:r>
            <a:r>
              <a:rPr lang="en-US" sz="2800" dirty="0" err="1"/>
              <a:t>Kapsul</a:t>
            </a:r>
            <a:r>
              <a:rPr lang="en-US" sz="2800" dirty="0"/>
              <a:t> </a:t>
            </a:r>
            <a:r>
              <a:rPr lang="en-US" sz="2800" dirty="0" err="1"/>
              <a:t>sendi</a:t>
            </a:r>
            <a:r>
              <a:rPr lang="en-US" sz="2800" dirty="0"/>
              <a:t>, ligamentum dan </a:t>
            </a:r>
            <a:r>
              <a:rPr lang="en-US" sz="2800" dirty="0" err="1"/>
              <a:t>Otot</a:t>
            </a:r>
            <a:r>
              <a:rPr lang="en-US" sz="2800" dirty="0"/>
              <a:t> </a:t>
            </a:r>
            <a:r>
              <a:rPr lang="en-US" sz="2800" dirty="0" err="1"/>
              <a:t>menurunkan</a:t>
            </a:r>
            <a:r>
              <a:rPr lang="en-US" sz="2800" dirty="0"/>
              <a:t> ROM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aktifitas</a:t>
            </a:r>
            <a:r>
              <a:rPr lang="en-US" sz="2800" dirty="0"/>
              <a:t> </a:t>
            </a:r>
            <a:r>
              <a:rPr lang="en-US" sz="2800" dirty="0" err="1"/>
              <a:t>fungsional</a:t>
            </a:r>
            <a:r>
              <a:rPr lang="en-US" sz="2800" dirty="0"/>
              <a:t> </a:t>
            </a:r>
            <a:r>
              <a:rPr lang="en-US" sz="2800" dirty="0" err="1"/>
              <a:t>lansia</a:t>
            </a:r>
            <a:r>
              <a:rPr lang="en-US" sz="2800" dirty="0"/>
              <a:t> </a:t>
            </a:r>
            <a:r>
              <a:rPr lang="en-US" sz="2800" dirty="0" err="1"/>
              <a:t>terbatas</a:t>
            </a:r>
            <a:r>
              <a:rPr lang="en-US" sz="2800" b="1" dirty="0"/>
              <a:t>.(</a:t>
            </a:r>
            <a:r>
              <a:rPr lang="en-US" sz="2800" b="1" dirty="0" err="1"/>
              <a:t>Rantesigi</a:t>
            </a:r>
            <a:r>
              <a:rPr lang="en-US" sz="2800" b="1" dirty="0"/>
              <a:t>, 2020)</a:t>
            </a:r>
            <a:endParaRPr lang="id-ID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50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lphaUcPeriod" startAt="2"/>
            </a:pPr>
            <a:r>
              <a:rPr lang="id-ID" sz="3200" dirty="0">
                <a:latin typeface="Algerian" pitchFamily="82" charset="0"/>
              </a:rPr>
              <a:t>Pemeriksaan fisioterapi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chemeClr val="accent3">
                <a:lumMod val="5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sz="2800" b="1" i="1" dirty="0">
                <a:latin typeface="Times New Roman" pitchFamily="18" charset="0"/>
                <a:cs typeface="Times New Roman" pitchFamily="18" charset="0"/>
              </a:rPr>
              <a:t>History Taking</a:t>
            </a:r>
            <a:endParaRPr lang="id-ID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514350" indent="0">
              <a:buNone/>
            </a:pPr>
            <a:r>
              <a:rPr lang="sv-SE" sz="2800" dirty="0">
                <a:latin typeface="Times New Roman" pitchFamily="18" charset="0"/>
                <a:cs typeface="Times New Roman" pitchFamily="18" charset="0"/>
              </a:rPr>
              <a:t>Keluhan Utama : </a:t>
            </a:r>
          </a:p>
          <a:p>
            <a:pPr marL="514350" indent="0">
              <a:buNone/>
            </a:pPr>
            <a:r>
              <a:rPr lang="sv-SE" sz="2800" dirty="0">
                <a:latin typeface="Times New Roman" pitchFamily="18" charset="0"/>
                <a:cs typeface="Times New Roman" pitchFamily="18" charset="0"/>
              </a:rPr>
              <a:t>Gangguan Keterbatasan Lingkup Gerak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v-SE" sz="2800" dirty="0">
                <a:latin typeface="Times New Roman" pitchFamily="18" charset="0"/>
                <a:cs typeface="Times New Roman" pitchFamily="18" charset="0"/>
              </a:rPr>
              <a:t>Sendi (LGS) saat beraktivitas</a:t>
            </a: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13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ln w="38100">
            <a:solidFill>
              <a:srgbClr val="FFFF00"/>
            </a:solidFill>
          </a:ln>
          <a:effectLst>
            <a:glow rad="101600">
              <a:srgbClr val="FF0000">
                <a:alpha val="60000"/>
              </a:srgbClr>
            </a:glow>
          </a:effectLst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id-ID" sz="59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59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7000" dirty="0">
                <a:latin typeface="Times New Roman" pitchFamily="18" charset="0"/>
                <a:cs typeface="Times New Roman" pitchFamily="18" charset="0"/>
              </a:rPr>
              <a:t>Lansia mengalami degenerasi (sering mengeluh nyeri dipunggung pada pagi hari )</a:t>
            </a:r>
          </a:p>
          <a:p>
            <a:pPr marL="457200" indent="-457200" algn="just">
              <a:buFont typeface="+mj-lt"/>
              <a:buAutoNum type="arabicPeriod"/>
            </a:pPr>
            <a:endParaRPr lang="id-ID" sz="51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7000" dirty="0">
                <a:latin typeface="Times New Roman" pitchFamily="18" charset="0"/>
                <a:cs typeface="Times New Roman" pitchFamily="18" charset="0"/>
              </a:rPr>
              <a:t>Faktor usia mempengaruhi pemendekan dari tulang belakang, penurunan produksi cairan sinovial dan penurunan tonus otot  karena kerja sel dan hormon didalam tubuh lansia berkurang </a:t>
            </a:r>
          </a:p>
          <a:p>
            <a:pPr marL="457200" indent="-457200" algn="just">
              <a:buFont typeface="+mj-lt"/>
              <a:buAutoNum type="arabicPeriod"/>
            </a:pPr>
            <a:endParaRPr lang="id-ID" sz="51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7000" dirty="0">
                <a:latin typeface="Times New Roman" pitchFamily="18" charset="0"/>
                <a:cs typeface="Times New Roman" pitchFamily="18" charset="0"/>
              </a:rPr>
              <a:t>Faktor usia juga mempengaruhi penipisan tulang rawan dan ligamen tidak elastis sehingga menyebabkan lingkup gerak sendi terbatas </a:t>
            </a: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54868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dirty="0">
                <a:latin typeface="Algerian" pitchFamily="82" charset="0"/>
              </a:rPr>
              <a:t>Review sistem </a:t>
            </a:r>
          </a:p>
        </p:txBody>
      </p:sp>
    </p:spTree>
    <p:extLst>
      <p:ext uri="{BB962C8B-B14F-4D97-AF65-F5344CB8AC3E}">
        <p14:creationId xmlns:p14="http://schemas.microsoft.com/office/powerpoint/2010/main" val="1298811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  <a:ln w="38100"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d-ID" sz="3600" dirty="0">
                <a:latin typeface="Algerian" pitchFamily="82" charset="0"/>
              </a:rPr>
              <a:t>Inspeksi </a:t>
            </a:r>
          </a:p>
          <a:p>
            <a:pPr marL="0" indent="0">
              <a:buNone/>
            </a:pPr>
            <a:r>
              <a:rPr lang="id-ID" sz="2800" i="1" dirty="0">
                <a:latin typeface="Times New Roman" pitchFamily="18" charset="0"/>
                <a:cs typeface="Times New Roman" pitchFamily="18" charset="0"/>
              </a:rPr>
              <a:t>Statis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Perhatikan postur pasien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Adanya atrofi dan kontraktur otot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Adanya oedem </a:t>
            </a:r>
          </a:p>
          <a:p>
            <a:pPr marL="0" indent="0"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d-ID" sz="2800" i="1" dirty="0">
                <a:latin typeface="Times New Roman" pitchFamily="18" charset="0"/>
                <a:cs typeface="Times New Roman" pitchFamily="18" charset="0"/>
              </a:rPr>
              <a:t>Dinamis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Perhatikan jalan pasien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Nyeri saat gerak </a:t>
            </a:r>
          </a:p>
        </p:txBody>
      </p:sp>
    </p:spTree>
    <p:extLst>
      <p:ext uri="{BB962C8B-B14F-4D97-AF65-F5344CB8AC3E}">
        <p14:creationId xmlns:p14="http://schemas.microsoft.com/office/powerpoint/2010/main" val="3768980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96752"/>
            <a:ext cx="7128792" cy="3384377"/>
          </a:xfrm>
          <a:ln w="38100">
            <a:solidFill>
              <a:srgbClr val="00B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d-ID" dirty="0">
                <a:latin typeface="Algerian" pitchFamily="82" charset="0"/>
                <a:cs typeface="Times New Roman" pitchFamily="18" charset="0"/>
              </a:rPr>
              <a:t>Palpasi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Adanya spasme otot 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Adanya nyeri tekan</a:t>
            </a:r>
          </a:p>
          <a:p>
            <a:pPr>
              <a:buFont typeface="Wingdings" pitchFamily="2" charset="2"/>
              <a:buChar char="§"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Meraba suhu lokal </a:t>
            </a:r>
          </a:p>
          <a:p>
            <a:pPr marL="0" indent="0"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4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3424220"/>
          </a:xfrm>
          <a:ln w="57150">
            <a:solidFill>
              <a:schemeClr val="accent2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id-ID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Sit And Reach Test</a:t>
            </a:r>
            <a:endParaRPr lang="en-US" sz="4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marL="457200" indent="0">
              <a:buNone/>
            </a:pPr>
            <a:r>
              <a:rPr lang="id-ID" sz="2400" dirty="0">
                <a:latin typeface="+mj-lt"/>
                <a:cs typeface="Times New Roman" pitchFamily="18" charset="0"/>
              </a:rPr>
              <a:t>Fleksibilitas dapat diukur dengan </a:t>
            </a:r>
            <a:r>
              <a:rPr lang="id-ID" sz="2400" b="1" i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Sit and Reach Test</a:t>
            </a:r>
            <a:r>
              <a:rPr lang="id-ID" sz="2400" dirty="0">
                <a:latin typeface="+mj-lt"/>
                <a:cs typeface="Times New Roman" pitchFamily="18" charset="0"/>
              </a:rPr>
              <a:t>. 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pPr marL="457200" indent="0">
              <a:buNone/>
            </a:pPr>
            <a:r>
              <a:rPr lang="id-ID" sz="2400" dirty="0">
                <a:latin typeface="+mj-lt"/>
                <a:cs typeface="Times New Roman" pitchFamily="18" charset="0"/>
              </a:rPr>
              <a:t>Tes ini bertujuan untuk mengukur fleksibilitas punggung bawah dan hamstring dan memonitor perkembangan fleksibilitas punggung bawah dan hamstring.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pPr marL="457200" indent="0">
              <a:buNone/>
            </a:pPr>
            <a:r>
              <a:rPr lang="id-ID" sz="2400" dirty="0">
                <a:latin typeface="+mj-lt"/>
                <a:cs typeface="Times New Roman" pitchFamily="18" charset="0"/>
              </a:rPr>
              <a:t>Tes ini memerlukan alat berupa bench atau meja sit and reach yang dilengkapi dengan penggaris atau skala.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C55DE-BDAB-48A7-B60B-137C19337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4" y="4596251"/>
            <a:ext cx="4440486" cy="2065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AA4756-A6CE-4D06-B89A-D2B4A51EAB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512" y="4601609"/>
            <a:ext cx="2761968" cy="207147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D4265B-2B5E-4985-9A5A-9FE2014BB6A2}"/>
              </a:ext>
            </a:extLst>
          </p:cNvPr>
          <p:cNvSpPr/>
          <p:nvPr/>
        </p:nvSpPr>
        <p:spPr>
          <a:xfrm>
            <a:off x="305105" y="348294"/>
            <a:ext cx="59571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FFFF00"/>
                </a:solidFill>
                <a:cs typeface="Times New Roman" pitchFamily="18" charset="0"/>
              </a:rPr>
              <a:t>Pemeriksaan</a:t>
            </a:r>
            <a:r>
              <a:rPr lang="en-US" sz="44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en-US" altLang="en-US" sz="4400" b="1" dirty="0" err="1">
                <a:solidFill>
                  <a:srgbClr val="FFFF00"/>
                </a:solidFill>
              </a:rPr>
              <a:t>fleksibilitas</a:t>
            </a:r>
            <a:endParaRPr lang="id-ID" sz="4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8435280" cy="5289451"/>
          </a:xfrm>
          <a:ln w="57150">
            <a:solidFill>
              <a:srgbClr val="00B0F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Prosedur </a:t>
            </a:r>
          </a:p>
          <a:p>
            <a:pPr marL="855663" indent="-457200" algn="just">
              <a:buAutoNum type="arabicParenR"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Duduk di lantai dengan posisi kedua lutut lurus di depan alat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855663" indent="-457200" algn="just">
              <a:buAutoNum type="arabicParenR"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Kedua tangan dengan jari tangan lurus kedepan sejajar dengan lantai,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855663" indent="-457200" algn="just">
              <a:buAutoNum type="arabicParenR"/>
            </a:pP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diulurkan kedepan secara berlahan sejauh mungkin untuk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menyentuh mistar skala yang ada di alat tersebut.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855663" indent="-457200" algn="just">
              <a:buAutoNum type="arabicParenR"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Sikap ini dipertahankan selama 3 detik. </a:t>
            </a:r>
          </a:p>
          <a:p>
            <a:pPr marL="855663" indent="-457200" algn="just">
              <a:buAutoNum type="arabicParenR"/>
            </a:pPr>
            <a:r>
              <a:rPr lang="id-ID" sz="2200" dirty="0">
                <a:latin typeface="Times New Roman" pitchFamily="18" charset="0"/>
                <a:cs typeface="Times New Roman" pitchFamily="18" charset="0"/>
              </a:rPr>
              <a:t>Hasil jarak yang dicapai oleh subyek dapat dibaca pada mistar. (Primana, 2006)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502CD5-A7E7-422D-940F-C0A865F06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839" y="4525962"/>
            <a:ext cx="3827495" cy="214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1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09A7B-96B6-4E78-94AB-4A119FEAE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en-US" b="1" dirty="0">
                <a:solidFill>
                  <a:srgbClr val="FFFF00"/>
                </a:solidFill>
              </a:rPr>
              <a:t>2. Tying Shoelaces Test: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D550046-C757-47AE-8706-3BCD41259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397203"/>
            <a:ext cx="821750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Tujuan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Test: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altLang="en-US" sz="2800" dirty="0" err="1">
                <a:latin typeface="+mj-lt"/>
              </a:rPr>
              <a:t>F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leksibilitas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pada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pinggul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dan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punggung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bawah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4923297-58A2-4B36-A42C-D83ED5EC6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378506"/>
            <a:ext cx="734481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Ada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tiga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posisi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umum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mengikat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tali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sepatu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: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Duduk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kaki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menghadap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depan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Duduk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satu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kaki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disilangkan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Berlutut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Kesulitan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dalam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melakukan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test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pada salah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satu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posisi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menunjukkan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berkurangnya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fleksibilitas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40A86F-B335-4230-A51C-87D905D0B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84" t="29037" b="8507"/>
          <a:stretch/>
        </p:blipFill>
        <p:spPr>
          <a:xfrm>
            <a:off x="4139952" y="4819006"/>
            <a:ext cx="2232248" cy="17889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5819CF-0A81-4ED5-AF24-4CD171B03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878166"/>
            <a:ext cx="2339752" cy="17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29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E3E56-D8F0-4DF2-A893-1047AD8A7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rgbClr val="FFFF00"/>
                </a:solidFill>
              </a:rPr>
              <a:t>3. Scratch Your Back/Brush Your Hair Test: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0201074-40E7-449F-BF9A-D33AE362355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323528" y="1628159"/>
            <a:ext cx="576064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 err="1">
                <a:latin typeface="+mj-lt"/>
              </a:rPr>
              <a:t>Tujuan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Tes</a:t>
            </a:r>
            <a:r>
              <a:rPr lang="en-US" altLang="en-US" dirty="0">
                <a:latin typeface="+mj-lt"/>
              </a:rPr>
              <a:t>: </a:t>
            </a:r>
            <a:r>
              <a:rPr lang="en-US" altLang="en-US" dirty="0" err="1">
                <a:latin typeface="+mj-lt"/>
              </a:rPr>
              <a:t>menguji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fleksibilitas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tubuh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bagian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atas</a:t>
            </a:r>
            <a:r>
              <a:rPr lang="en-US" altLang="en-US" dirty="0">
                <a:latin typeface="+mj-lt"/>
              </a:rPr>
              <a:t> dan bahu.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>
              <a:latin typeface="+mj-lt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err="1">
                <a:latin typeface="+mj-lt"/>
              </a:rPr>
              <a:t>Prosedur</a:t>
            </a:r>
            <a:r>
              <a:rPr lang="en-US" altLang="en-US" sz="2400" dirty="0">
                <a:latin typeface="+mj-lt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400" dirty="0" err="1">
                <a:latin typeface="+mj-lt"/>
              </a:rPr>
              <a:t>Meraih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ke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atas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kepala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dengan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satu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tangan</a:t>
            </a:r>
            <a:r>
              <a:rPr lang="en-US" altLang="en-US" sz="2400" dirty="0">
                <a:latin typeface="+mj-lt"/>
              </a:rPr>
              <a:t> dan </a:t>
            </a:r>
            <a:r>
              <a:rPr lang="en-US" altLang="en-US" sz="2400" dirty="0" err="1">
                <a:latin typeface="+mj-lt"/>
              </a:rPr>
              <a:t>ke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belakang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punggung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dengan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tangan</a:t>
            </a:r>
            <a:r>
              <a:rPr lang="en-US" altLang="en-US" sz="2400" dirty="0">
                <a:latin typeface="+mj-lt"/>
              </a:rPr>
              <a:t> yang lain dan </a:t>
            </a:r>
            <a:r>
              <a:rPr lang="en-US" altLang="en-US" sz="2400" dirty="0" err="1">
                <a:latin typeface="+mj-lt"/>
              </a:rPr>
              <a:t>menyentuh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jari-jari</a:t>
            </a:r>
            <a:r>
              <a:rPr lang="en-US" altLang="en-US" sz="2400" dirty="0">
                <a:latin typeface="+mj-lt"/>
              </a:rPr>
              <a:t>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err="1">
                <a:latin typeface="+mj-lt"/>
              </a:rPr>
              <a:t>Semakin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dekat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jari-jarinya</a:t>
            </a:r>
            <a:r>
              <a:rPr lang="en-US" altLang="en-US" sz="2400" dirty="0">
                <a:latin typeface="+mj-lt"/>
              </a:rPr>
              <a:t>, </a:t>
            </a:r>
            <a:r>
              <a:rPr lang="en-US" altLang="en-US" sz="2400" dirty="0" err="1">
                <a:latin typeface="+mj-lt"/>
              </a:rPr>
              <a:t>semakin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baik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fleksibilitas</a:t>
            </a:r>
            <a:r>
              <a:rPr lang="en-US" altLang="en-US" sz="2400" dirty="0">
                <a:latin typeface="+mj-lt"/>
              </a:rPr>
              <a:t> bahu. Hal </a:t>
            </a:r>
            <a:r>
              <a:rPr lang="en-US" altLang="en-US" sz="2400" dirty="0" err="1">
                <a:latin typeface="+mj-lt"/>
              </a:rPr>
              <a:t>ini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penting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untuk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menjangkau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benda-benda</a:t>
            </a:r>
            <a:r>
              <a:rPr lang="en-US" altLang="en-US" sz="2400" dirty="0">
                <a:latin typeface="+mj-lt"/>
              </a:rPr>
              <a:t> di </a:t>
            </a:r>
            <a:r>
              <a:rPr lang="en-US" altLang="en-US" sz="2400" dirty="0" err="1">
                <a:latin typeface="+mj-lt"/>
              </a:rPr>
              <a:t>tempat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err="1">
                <a:latin typeface="+mj-lt"/>
              </a:rPr>
              <a:t>tinggi</a:t>
            </a:r>
            <a:r>
              <a:rPr lang="en-US" altLang="en-US" sz="2400" dirty="0">
                <a:latin typeface="+mj-lt"/>
              </a:rPr>
              <a:t>, </a:t>
            </a:r>
            <a:r>
              <a:rPr lang="en-US" altLang="en-US" sz="2400" dirty="0" err="1">
                <a:latin typeface="+mj-lt"/>
              </a:rPr>
              <a:t>berdandan</a:t>
            </a:r>
            <a:r>
              <a:rPr lang="en-US" altLang="en-US" sz="2400" dirty="0">
                <a:latin typeface="+mj-lt"/>
              </a:rPr>
              <a:t>, dan </a:t>
            </a:r>
            <a:r>
              <a:rPr lang="en-US" altLang="en-US" sz="2400" dirty="0" err="1">
                <a:latin typeface="+mj-lt"/>
              </a:rPr>
              <a:t>berpakaian</a:t>
            </a:r>
            <a:r>
              <a:rPr lang="en-US" altLang="en-US" sz="2400" dirty="0">
                <a:latin typeface="Arial Unicode MS"/>
              </a:rPr>
              <a:t>.</a:t>
            </a:r>
            <a:r>
              <a:rPr lang="en-US" altLang="en-US" sz="1800" dirty="0"/>
              <a:t> </a:t>
            </a:r>
            <a:endParaRPr lang="en-US" altLang="en-US" sz="4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033B20-821A-41D6-9595-D11F9EE92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04" y="2852936"/>
            <a:ext cx="3091482" cy="309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09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D5005-8369-43F9-BCD7-C6DB2292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765173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</a:rPr>
              <a:t>4. Chair Sit and Reach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A16ED-D94B-45B5-9B9E-933B72ECD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944" y="1292226"/>
            <a:ext cx="78592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pada </a:t>
            </a:r>
            <a:r>
              <a:rPr lang="en-US" dirty="0" err="1"/>
              <a:t>punggung</a:t>
            </a:r>
            <a:r>
              <a:rPr lang="en-US" dirty="0"/>
              <a:t>, </a:t>
            </a:r>
            <a:r>
              <a:rPr lang="en-US" dirty="0" err="1"/>
              <a:t>kelenturan</a:t>
            </a:r>
            <a:r>
              <a:rPr lang="en-US" dirty="0"/>
              <a:t> kaki  dan  </a:t>
            </a:r>
            <a:r>
              <a:rPr lang="en-US" dirty="0" err="1"/>
              <a:t>panggul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Tujuan</a:t>
            </a:r>
            <a:r>
              <a:rPr lang="en-US" dirty="0"/>
              <a:t>: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i="1" dirty="0"/>
              <a:t>lower body  flexibility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,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dan</a:t>
            </a:r>
          </a:p>
          <a:p>
            <a:pPr marL="0" indent="0">
              <a:buNone/>
            </a:pP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panggul</a:t>
            </a:r>
            <a:r>
              <a:rPr lang="en-US" dirty="0"/>
              <a:t> (</a:t>
            </a:r>
            <a:r>
              <a:rPr lang="en-US" dirty="0" err="1"/>
              <a:t>Rikli</a:t>
            </a:r>
            <a:r>
              <a:rPr lang="en-US" dirty="0"/>
              <a:t>, 2002, </a:t>
            </a:r>
            <a:r>
              <a:rPr lang="en-US" dirty="0" err="1"/>
              <a:t>Suparwati</a:t>
            </a:r>
            <a:r>
              <a:rPr lang="en-US" dirty="0"/>
              <a:t>, 2017, Jones et al, 2020)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577833-D261-4EA8-94D6-63C1AF71D2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7443" t="34884" r="28680" b="17948"/>
          <a:stretch/>
        </p:blipFill>
        <p:spPr>
          <a:xfrm>
            <a:off x="5907288" y="4221088"/>
            <a:ext cx="2932343" cy="229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5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0000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  <p:txBody>
          <a:bodyPr>
            <a:normAutofit/>
          </a:bodyPr>
          <a:lstStyle/>
          <a:p>
            <a:r>
              <a:rPr lang="id-ID" dirty="0">
                <a:solidFill>
                  <a:srgbClr val="FFFF00"/>
                </a:solidFill>
                <a:latin typeface="Algerian" pitchFamily="82" charset="0"/>
              </a:rPr>
              <a:t>C. Pemeriksaan Penunjang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Pemeriksaan Laboratorium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Pemeriksaan Radiologi</a:t>
            </a:r>
          </a:p>
          <a:p>
            <a:pPr marL="514350" indent="-514350">
              <a:buFont typeface="+mj-lt"/>
              <a:buAutoNum type="alphaLcPeriod"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Pemeriksaan Motion Analysis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7341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5"/>
            <a:ext cx="8229600" cy="4032448"/>
          </a:xfrm>
          <a:ln w="38100">
            <a:solidFill>
              <a:srgbClr val="C000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d. Pemeriksaan Elektrodiagnostik</a:t>
            </a:r>
          </a:p>
          <a:p>
            <a:pPr marL="0" indent="0">
              <a:buNone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e. USG Muskuloskeletal</a:t>
            </a:r>
          </a:p>
          <a:p>
            <a:pPr marL="0" indent="0">
              <a:buNone/>
            </a:pPr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f. Pemeriksaan lain yang relevan</a:t>
            </a:r>
          </a:p>
        </p:txBody>
      </p:sp>
    </p:spTree>
    <p:extLst>
      <p:ext uri="{BB962C8B-B14F-4D97-AF65-F5344CB8AC3E}">
        <p14:creationId xmlns:p14="http://schemas.microsoft.com/office/powerpoint/2010/main" val="3236222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accent2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id-ID" dirty="0">
                <a:solidFill>
                  <a:srgbClr val="FFFF00"/>
                </a:solidFill>
                <a:latin typeface="Algerian" pitchFamily="82" charset="0"/>
              </a:rPr>
              <a:t>D. Diagnosis dan Prognosis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id-ID" i="1" dirty="0">
                <a:latin typeface="Times New Roman" pitchFamily="18" charset="0"/>
                <a:cs typeface="Times New Roman" pitchFamily="18" charset="0"/>
              </a:rPr>
              <a:t>Struktur &amp; Fungsi</a:t>
            </a:r>
          </a:p>
          <a:p>
            <a:pPr marL="742950">
              <a:buFont typeface="Wingdings" pitchFamily="2" charset="2"/>
              <a:buChar char="§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Gangguan struktur anatomi tubuh pada lansia</a:t>
            </a:r>
          </a:p>
          <a:p>
            <a:pPr marL="742950">
              <a:buFont typeface="Wingdings" pitchFamily="2" charset="2"/>
              <a:buChar char="§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Gangguan Keterbatasan gerak/fleksibilitas pada lansia</a:t>
            </a:r>
          </a:p>
          <a:p>
            <a:pPr marL="0" indent="0">
              <a:buNone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id-ID" i="1" dirty="0">
                <a:latin typeface="Times New Roman" pitchFamily="18" charset="0"/>
                <a:cs typeface="Times New Roman" pitchFamily="18" charset="0"/>
              </a:rPr>
              <a:t>Limitasi Aktivasi</a:t>
            </a:r>
          </a:p>
          <a:p>
            <a:pPr marL="400050" indent="0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Gangguan Keterbatasan Gerak/Fleksibilitas sehingga mengganggu aktivitas duduk,berdiri dan berjalan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82663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  <a:ln w="3810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 algn="just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3. Restiksi Partisapasi</a:t>
            </a:r>
          </a:p>
          <a:p>
            <a:pPr marL="457200" indent="0" algn="just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Keterbatasan Gerak/Fleksibilitas sehingga mengganggu aktivitas sehari – hari</a:t>
            </a:r>
          </a:p>
          <a:p>
            <a:pPr marL="0" indent="0" algn="just">
              <a:buNone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4. Prognosis gerak &amp; Fungsi</a:t>
            </a:r>
          </a:p>
          <a:p>
            <a:pPr marL="400050" indent="0" algn="just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Fleksibilitas dapat dicegah dan diperbaiki atau ditingkatkan dengan cara melakukan latihan atau olahraga(Garber et al., 2011).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13365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1123-8236-46B5-947C-D238CFEEA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7E1CB-88E2-4D84-8E5C-5503A0A23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6500" dirty="0" err="1">
                <a:solidFill>
                  <a:schemeClr val="bg1"/>
                </a:solidFill>
              </a:rPr>
              <a:t>Peran</a:t>
            </a:r>
            <a:r>
              <a:rPr lang="en-US" sz="6500" dirty="0">
                <a:solidFill>
                  <a:schemeClr val="bg1"/>
                </a:solidFill>
              </a:rPr>
              <a:t> </a:t>
            </a:r>
            <a:r>
              <a:rPr lang="en-US" sz="6500" dirty="0" err="1">
                <a:solidFill>
                  <a:schemeClr val="bg1"/>
                </a:solidFill>
              </a:rPr>
              <a:t>Dokter</a:t>
            </a:r>
            <a:r>
              <a:rPr lang="en-US" sz="6500" dirty="0">
                <a:solidFill>
                  <a:schemeClr val="bg1"/>
                </a:solidFill>
              </a:rPr>
              <a:t>:</a:t>
            </a:r>
          </a:p>
          <a:p>
            <a:pPr marL="738188" indent="-457200">
              <a:buAutoNum type="arabicPeriod"/>
            </a:pPr>
            <a:r>
              <a:rPr lang="en-US" sz="4400" dirty="0" err="1"/>
              <a:t>Berbagai</a:t>
            </a:r>
            <a:r>
              <a:rPr lang="en-US" sz="4400" dirty="0"/>
              <a:t> </a:t>
            </a:r>
            <a:r>
              <a:rPr lang="en-US" sz="4400" dirty="0" err="1"/>
              <a:t>Kondisi</a:t>
            </a:r>
            <a:r>
              <a:rPr lang="en-US" sz="4400" dirty="0"/>
              <a:t> yang </a:t>
            </a:r>
            <a:r>
              <a:rPr lang="en-US" sz="4400" dirty="0" err="1"/>
              <a:t>Ditangani</a:t>
            </a:r>
            <a:r>
              <a:rPr lang="en-US" sz="4400" dirty="0"/>
              <a:t> </a:t>
            </a:r>
            <a:r>
              <a:rPr lang="en-US" sz="4400" dirty="0" err="1"/>
              <a:t>Dokter</a:t>
            </a:r>
            <a:r>
              <a:rPr lang="en-US" sz="4400" dirty="0"/>
              <a:t> </a:t>
            </a:r>
            <a:r>
              <a:rPr lang="en-US" sz="4400" dirty="0" err="1"/>
              <a:t>Geriatri</a:t>
            </a:r>
            <a:endParaRPr lang="en-US" sz="4400" dirty="0"/>
          </a:p>
          <a:p>
            <a:pPr marL="738188" indent="-457200">
              <a:buAutoNum type="arabicPeriod"/>
            </a:pPr>
            <a:r>
              <a:rPr lang="en-US" sz="4400" dirty="0" err="1"/>
              <a:t>Penyakit</a:t>
            </a:r>
            <a:r>
              <a:rPr lang="en-US" sz="4400" dirty="0"/>
              <a:t> yang </a:t>
            </a:r>
            <a:r>
              <a:rPr lang="en-US" sz="4400" dirty="0" err="1"/>
              <a:t>berkaitan</a:t>
            </a:r>
            <a:r>
              <a:rPr lang="en-US" sz="4400" dirty="0"/>
              <a:t> </a:t>
            </a:r>
            <a:r>
              <a:rPr lang="en-US" sz="4400" dirty="0" err="1"/>
              <a:t>dengan</a:t>
            </a:r>
            <a:r>
              <a:rPr lang="en-US" sz="4400" dirty="0"/>
              <a:t> </a:t>
            </a:r>
            <a:r>
              <a:rPr lang="en-US" sz="4400" dirty="0" err="1"/>
              <a:t>penurunan</a:t>
            </a:r>
            <a:r>
              <a:rPr lang="en-US" sz="4400" dirty="0"/>
              <a:t> </a:t>
            </a:r>
            <a:r>
              <a:rPr lang="en-US" sz="4400" dirty="0" err="1"/>
              <a:t>fungsi</a:t>
            </a:r>
            <a:r>
              <a:rPr lang="en-US" sz="4400" dirty="0"/>
              <a:t> </a:t>
            </a:r>
            <a:r>
              <a:rPr lang="en-US" sz="4400" dirty="0" err="1"/>
              <a:t>tubuh</a:t>
            </a:r>
            <a:r>
              <a:rPr lang="en-US" sz="4400" dirty="0">
                <a:sym typeface="Wingdings" panose="05000000000000000000" pitchFamily="2" charset="2"/>
              </a:rPr>
              <a:t> </a:t>
            </a:r>
            <a:endParaRPr lang="en-US" sz="4400" dirty="0"/>
          </a:p>
          <a:p>
            <a:pPr marL="738188" indent="-457200">
              <a:buFont typeface="Arial" pitchFamily="34" charset="0"/>
              <a:buAutoNum type="arabicPeriod"/>
            </a:pPr>
            <a:r>
              <a:rPr lang="en-US" sz="4400" dirty="0" err="1"/>
              <a:t>Penurunan</a:t>
            </a:r>
            <a:r>
              <a:rPr lang="en-US" sz="4400" dirty="0"/>
              <a:t> </a:t>
            </a:r>
            <a:r>
              <a:rPr lang="en-US" sz="4400" dirty="0" err="1"/>
              <a:t>kemampuan</a:t>
            </a:r>
            <a:r>
              <a:rPr lang="en-US" sz="4400" dirty="0"/>
              <a:t> </a:t>
            </a:r>
            <a:r>
              <a:rPr lang="en-US" sz="4400" dirty="0" err="1"/>
              <a:t>gerak</a:t>
            </a:r>
            <a:r>
              <a:rPr lang="en-US" sz="4400" dirty="0"/>
              <a:t> (</a:t>
            </a:r>
            <a:r>
              <a:rPr lang="en-US" sz="4400" dirty="0" err="1"/>
              <a:t>imobilisasi</a:t>
            </a:r>
            <a:r>
              <a:rPr lang="en-US" sz="4400" dirty="0"/>
              <a:t>)</a:t>
            </a:r>
            <a:r>
              <a:rPr lang="en-US" sz="4400" dirty="0">
                <a:sym typeface="Wingdings" panose="05000000000000000000" pitchFamily="2" charset="2"/>
              </a:rPr>
              <a:t> </a:t>
            </a:r>
            <a:r>
              <a:rPr lang="sv-SE" sz="4400" dirty="0"/>
              <a:t>berdiri, berjalan, menggerakkan tubuh, dan melakukan aktivitas secara mandiri.</a:t>
            </a:r>
          </a:p>
          <a:p>
            <a:pPr marL="738188" indent="-457200">
              <a:buFont typeface="Arial" pitchFamily="34" charset="0"/>
              <a:buAutoNum type="arabicPeriod"/>
            </a:pPr>
            <a:r>
              <a:rPr lang="en-US" sz="4400" dirty="0" err="1"/>
              <a:t>Gangguan</a:t>
            </a:r>
            <a:r>
              <a:rPr lang="en-US" sz="4400" dirty="0"/>
              <a:t> </a:t>
            </a:r>
            <a:r>
              <a:rPr lang="en-US" sz="4400" dirty="0" err="1"/>
              <a:t>kognitif</a:t>
            </a:r>
            <a:endParaRPr lang="en-US" sz="4400" dirty="0"/>
          </a:p>
          <a:p>
            <a:pPr marL="738188" indent="-457200">
              <a:buFont typeface="Arial" pitchFamily="34" charset="0"/>
              <a:buAutoNum type="arabicPeriod"/>
            </a:pPr>
            <a:r>
              <a:rPr lang="en-US" sz="4400" dirty="0" err="1"/>
              <a:t>Efek</a:t>
            </a:r>
            <a:r>
              <a:rPr lang="en-US" sz="4400" dirty="0"/>
              <a:t> </a:t>
            </a:r>
            <a:r>
              <a:rPr lang="en-US" sz="4400" dirty="0" err="1"/>
              <a:t>samping</a:t>
            </a:r>
            <a:r>
              <a:rPr lang="en-US" sz="4400" dirty="0"/>
              <a:t> </a:t>
            </a:r>
            <a:r>
              <a:rPr lang="en-US" sz="4400" dirty="0" err="1"/>
              <a:t>konsumsi</a:t>
            </a:r>
            <a:r>
              <a:rPr lang="en-US" sz="4400" dirty="0"/>
              <a:t> </a:t>
            </a:r>
            <a:r>
              <a:rPr lang="en-US" sz="4400" dirty="0" err="1"/>
              <a:t>obat</a:t>
            </a:r>
            <a:r>
              <a:rPr lang="en-US" sz="4400" dirty="0"/>
              <a:t> </a:t>
            </a:r>
            <a:r>
              <a:rPr lang="en-US" sz="4400" dirty="0" err="1"/>
              <a:t>tertentu</a:t>
            </a:r>
            <a:r>
              <a:rPr lang="en-US" sz="4400" dirty="0">
                <a:sym typeface="Wingdings" panose="05000000000000000000" pitchFamily="2" charset="2"/>
              </a:rPr>
              <a:t> </a:t>
            </a:r>
            <a:r>
              <a:rPr lang="en-US" sz="4400" dirty="0" err="1">
                <a:sym typeface="Wingdings" panose="05000000000000000000" pitchFamily="2" charset="2"/>
              </a:rPr>
              <a:t>memperhatikan</a:t>
            </a:r>
            <a:r>
              <a:rPr lang="en-US" sz="4400" dirty="0">
                <a:sym typeface="Wingdings" panose="05000000000000000000" pitchFamily="2" charset="2"/>
              </a:rPr>
              <a:t> </a:t>
            </a:r>
            <a:r>
              <a:rPr lang="en-US" sz="4400" dirty="0" err="1"/>
              <a:t>efek</a:t>
            </a:r>
            <a:r>
              <a:rPr lang="en-US" sz="4400" dirty="0"/>
              <a:t> </a:t>
            </a:r>
            <a:r>
              <a:rPr lang="en-US" sz="4400" dirty="0" err="1"/>
              <a:t>samping</a:t>
            </a:r>
            <a:r>
              <a:rPr lang="en-US" sz="4400" dirty="0"/>
              <a:t> dan </a:t>
            </a:r>
            <a:r>
              <a:rPr lang="en-US" sz="4400" dirty="0" err="1"/>
              <a:t>interaksi</a:t>
            </a:r>
            <a:r>
              <a:rPr lang="en-US" sz="4400" dirty="0"/>
              <a:t> </a:t>
            </a:r>
            <a:r>
              <a:rPr lang="en-US" sz="4400" dirty="0" err="1"/>
              <a:t>obat-obatan</a:t>
            </a:r>
            <a:r>
              <a:rPr lang="en-US" sz="4400" dirty="0"/>
              <a:t> yang </a:t>
            </a:r>
            <a:r>
              <a:rPr lang="en-US" sz="4400" dirty="0" err="1"/>
              <a:t>dikonsumsi</a:t>
            </a:r>
            <a:r>
              <a:rPr lang="en-US" sz="4400" dirty="0"/>
              <a:t> oleh </a:t>
            </a:r>
            <a:r>
              <a:rPr lang="en-US" sz="4400" dirty="0" err="1"/>
              <a:t>lansia</a:t>
            </a:r>
            <a:endParaRPr lang="en-US" sz="4400" dirty="0"/>
          </a:p>
          <a:p>
            <a:pPr marL="514350" indent="-514350">
              <a:buFont typeface="Arial" pitchFamily="34" charset="0"/>
              <a:buAutoNum type="arabi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77368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F8FBE-4AB4-4708-BA14-08F5806B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984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chemeClr val="bg1"/>
                </a:solidFill>
              </a:rPr>
              <a:t>Peran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perawat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4A868-8A2C-4A26-8EEC-EC49FF12E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err="1"/>
              <a:t>Tanda</a:t>
            </a:r>
            <a:r>
              <a:rPr lang="en-US" dirty="0"/>
              <a:t> – </a:t>
            </a:r>
            <a:r>
              <a:rPr lang="en-US" dirty="0" err="1"/>
              <a:t>tanda</a:t>
            </a:r>
            <a:r>
              <a:rPr lang="en-US" dirty="0"/>
              <a:t> vital </a:t>
            </a:r>
          </a:p>
          <a:p>
            <a:pPr>
              <a:buFontTx/>
              <a:buChar char="-"/>
            </a:pPr>
            <a:r>
              <a:rPr lang="en-US" dirty="0" err="1"/>
              <a:t>Pengkajian</a:t>
            </a:r>
            <a:r>
              <a:rPr lang="en-US" dirty="0"/>
              <a:t> Head to Toe: </a:t>
            </a:r>
          </a:p>
          <a:p>
            <a:pPr marL="398463" indent="0">
              <a:buNone/>
            </a:pPr>
            <a:r>
              <a:rPr lang="en-US" dirty="0" err="1"/>
              <a:t>Kepala</a:t>
            </a:r>
            <a:r>
              <a:rPr lang="en-US" dirty="0"/>
              <a:t>, Mata, </a:t>
            </a:r>
            <a:r>
              <a:rPr lang="en-US" dirty="0" err="1"/>
              <a:t>Hidung</a:t>
            </a:r>
            <a:r>
              <a:rPr lang="en-US" dirty="0"/>
              <a:t>, </a:t>
            </a:r>
            <a:r>
              <a:rPr lang="en-US" dirty="0" err="1"/>
              <a:t>Mulut</a:t>
            </a:r>
            <a:r>
              <a:rPr lang="en-US" dirty="0"/>
              <a:t> dan </a:t>
            </a:r>
            <a:r>
              <a:rPr lang="en-US" dirty="0" err="1"/>
              <a:t>Tenggorokan</a:t>
            </a:r>
            <a:r>
              <a:rPr lang="en-US" dirty="0"/>
              <a:t>, abdomen, </a:t>
            </a:r>
            <a:r>
              <a:rPr lang="en-US" dirty="0" err="1"/>
              <a:t>Ekstremitas</a:t>
            </a:r>
            <a:r>
              <a:rPr lang="en-US" dirty="0"/>
              <a:t>, </a:t>
            </a:r>
            <a:r>
              <a:rPr lang="en-US" dirty="0" err="1"/>
              <a:t>Integumen</a:t>
            </a:r>
            <a:r>
              <a:rPr lang="en-US" dirty="0"/>
              <a:t>, </a:t>
            </a:r>
            <a:r>
              <a:rPr lang="en-US" dirty="0" err="1"/>
              <a:t>Pengkajian</a:t>
            </a:r>
            <a:r>
              <a:rPr lang="en-US" dirty="0"/>
              <a:t> </a:t>
            </a:r>
            <a:r>
              <a:rPr lang="en-US" dirty="0" err="1"/>
              <a:t>Psikososial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83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9E1A9-BAEF-4FD8-8EEC-0819B938C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Peran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Bidan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91E96-918B-4A08-8A40-32941738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700808"/>
            <a:ext cx="7787208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“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Kebidanan</a:t>
            </a:r>
            <a:r>
              <a:rPr lang="en-US" sz="2800" dirty="0"/>
              <a:t> </a:t>
            </a:r>
            <a:r>
              <a:rPr lang="en-US" sz="2800" dirty="0" err="1"/>
              <a:t>Komplementer</a:t>
            </a: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 err="1"/>
              <a:t>Akupunktur</a:t>
            </a: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 err="1"/>
              <a:t>Kiropraktik</a:t>
            </a: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 err="1"/>
              <a:t>Terapi</a:t>
            </a:r>
            <a:r>
              <a:rPr lang="en-US" sz="2800" dirty="0"/>
              <a:t> magnetic</a:t>
            </a:r>
          </a:p>
          <a:p>
            <a:pPr marL="514350" indent="-514350">
              <a:buAutoNum type="arabicPeriod"/>
            </a:pPr>
            <a:r>
              <a:rPr lang="en-US" sz="2800" dirty="0" err="1"/>
              <a:t>Terapi</a:t>
            </a:r>
            <a:r>
              <a:rPr lang="en-US" sz="2800" dirty="0"/>
              <a:t> </a:t>
            </a:r>
            <a:r>
              <a:rPr lang="en-US" sz="2800" dirty="0" err="1"/>
              <a:t>energi</a:t>
            </a: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 err="1"/>
              <a:t>Pengobatan</a:t>
            </a:r>
            <a:r>
              <a:rPr lang="en-US" sz="2800" dirty="0"/>
              <a:t> </a:t>
            </a:r>
            <a:r>
              <a:rPr lang="en-US" sz="2800" dirty="0" err="1"/>
              <a:t>tradisional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6458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B4BB-2235-4972-B443-458914BE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chemeClr val="bg1"/>
                </a:solidFill>
              </a:rPr>
              <a:t>Peran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Gizi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CFDC2-B9A1-4BB9-8455-88EEA64E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lemak </a:t>
            </a:r>
            <a:r>
              <a:rPr lang="en-US" dirty="0" err="1"/>
              <a:t>terutama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; </a:t>
            </a:r>
          </a:p>
          <a:p>
            <a:pPr marL="514350" indent="-514350">
              <a:buAutoNum type="arabicPeriod"/>
            </a:pPr>
            <a:r>
              <a:rPr lang="en-US" dirty="0" err="1"/>
              <a:t>Batasi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, kopi, garam, dan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diawetkan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kacang-kacangan</a:t>
            </a:r>
            <a:r>
              <a:rPr lang="en-US" dirty="0"/>
              <a:t>, </a:t>
            </a:r>
            <a:r>
              <a:rPr lang="en-US" dirty="0" err="1"/>
              <a:t>hati</a:t>
            </a:r>
            <a:r>
              <a:rPr lang="en-US" dirty="0"/>
              <a:t>, </a:t>
            </a:r>
            <a:r>
              <a:rPr lang="en-US" dirty="0" err="1"/>
              <a:t>daging</a:t>
            </a:r>
            <a:r>
              <a:rPr lang="en-US" dirty="0"/>
              <a:t>, </a:t>
            </a:r>
            <a:r>
              <a:rPr lang="en-US" dirty="0" err="1"/>
              <a:t>bayam</a:t>
            </a:r>
            <a:r>
              <a:rPr lang="en-US" dirty="0"/>
              <a:t> dan </a:t>
            </a:r>
            <a:r>
              <a:rPr lang="en-US" dirty="0" err="1"/>
              <a:t>sayuran</a:t>
            </a:r>
            <a:r>
              <a:rPr lang="en-US" dirty="0"/>
              <a:t> </a:t>
            </a:r>
            <a:r>
              <a:rPr lang="en-US" dirty="0" err="1"/>
              <a:t>hijau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Konsumsi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segar</a:t>
            </a:r>
            <a:r>
              <a:rPr lang="en-US" dirty="0"/>
              <a:t> dan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vitamin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membatasi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tablet vitamin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. </a:t>
            </a:r>
          </a:p>
          <a:p>
            <a:pPr marL="514350" indent="-514350">
              <a:buAutoNum type="arabicPeriod"/>
            </a:pPr>
            <a:r>
              <a:rPr lang="en-US" dirty="0" err="1"/>
              <a:t>Meminum</a:t>
            </a:r>
            <a:r>
              <a:rPr lang="en-US" dirty="0"/>
              <a:t> </a:t>
            </a:r>
            <a:r>
              <a:rPr lang="en-US" dirty="0" err="1"/>
              <a:t>susu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lemak;</a:t>
            </a:r>
          </a:p>
          <a:p>
            <a:pPr marL="514350" indent="-514350">
              <a:buAutoNum type="arabicPeriod"/>
            </a:pPr>
            <a:r>
              <a:rPr lang="en-US" dirty="0" err="1"/>
              <a:t>Mengkonsumsi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minum</a:t>
            </a:r>
            <a:r>
              <a:rPr lang="en-US" dirty="0"/>
              <a:t> air </a:t>
            </a:r>
            <a:r>
              <a:rPr lang="en-US" dirty="0" err="1"/>
              <a:t>putih</a:t>
            </a:r>
            <a:r>
              <a:rPr lang="en-US" dirty="0"/>
              <a:t> minimal 2 liter (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6-8 </a:t>
            </a:r>
            <a:r>
              <a:rPr lang="en-US" dirty="0" err="1"/>
              <a:t>gelas</a:t>
            </a:r>
            <a:r>
              <a:rPr lang="en-US" dirty="0"/>
              <a:t>) per </a:t>
            </a:r>
            <a:r>
              <a:rPr lang="en-US" dirty="0" err="1"/>
              <a:t>hari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57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BD25-73F1-4D34-B39E-7CC7AF6A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u="sng" dirty="0" err="1">
                <a:solidFill>
                  <a:schemeClr val="bg1"/>
                </a:solidFill>
              </a:rPr>
              <a:t>Peran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b="1" u="sng" dirty="0" err="1">
                <a:solidFill>
                  <a:schemeClr val="bg1"/>
                </a:solidFill>
              </a:rPr>
              <a:t>apoteker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E5612-621C-4111-962C-314DEE393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samping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yang </a:t>
            </a:r>
            <a:r>
              <a:rPr lang="en-US" dirty="0" err="1"/>
              <a:t>merugikan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terutama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berkaitan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fleksibilitas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Pastikan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lain,</a:t>
            </a:r>
          </a:p>
          <a:p>
            <a:pPr marL="514350" indent="-514350">
              <a:buAutoNum type="arabicPeriod"/>
            </a:pP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penyesuaian</a:t>
            </a:r>
            <a:r>
              <a:rPr lang="en-US" dirty="0"/>
              <a:t> </a:t>
            </a:r>
            <a:r>
              <a:rPr lang="en-US" dirty="0" err="1"/>
              <a:t>dosis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merekomendasikan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pengobatan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samping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diinginkan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pemantauan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dan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darah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5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4292-5F4B-4358-9DD3-B1F77D2DC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>
                <a:solidFill>
                  <a:srgbClr val="FFFF00"/>
                </a:solidFill>
                <a:latin typeface="Algerian" pitchFamily="82" charset="0"/>
              </a:rPr>
              <a:t>E. </a:t>
            </a:r>
            <a:r>
              <a:rPr lang="en-US" dirty="0" err="1">
                <a:solidFill>
                  <a:srgbClr val="FFFF00"/>
                </a:solidFill>
                <a:latin typeface="Algerian" pitchFamily="82" charset="0"/>
              </a:rPr>
              <a:t>Peran</a:t>
            </a:r>
            <a:r>
              <a:rPr lang="en-US" dirty="0">
                <a:solidFill>
                  <a:srgbClr val="FFFF00"/>
                </a:solidFill>
                <a:latin typeface="Algerian" pitchFamily="82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lgerian" pitchFamily="82" charset="0"/>
              </a:rPr>
              <a:t>fisioterapi</a:t>
            </a:r>
            <a:r>
              <a:rPr lang="en-US" dirty="0">
                <a:solidFill>
                  <a:srgbClr val="FFFF00"/>
                </a:solidFill>
                <a:latin typeface="Algerian" pitchFamily="82" charset="0"/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E3788-84C0-4941-A0D8-51EE92DA8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52" y="1124744"/>
            <a:ext cx="8229600" cy="4332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800" b="1" dirty="0">
                <a:latin typeface="+mj-lt"/>
                <a:cs typeface="Times New Roman" pitchFamily="18" charset="0"/>
              </a:rPr>
              <a:t>Metode Intervensi</a:t>
            </a:r>
            <a:r>
              <a:rPr lang="en-US" sz="2800" b="1" dirty="0">
                <a:latin typeface="+mj-lt"/>
                <a:cs typeface="Times New Roman" pitchFamily="18" charset="0"/>
              </a:rPr>
              <a:t> </a:t>
            </a:r>
            <a:r>
              <a:rPr lang="en-US" sz="2800" b="1" dirty="0" err="1">
                <a:latin typeface="+mj-lt"/>
                <a:cs typeface="Times New Roman" pitchFamily="18" charset="0"/>
              </a:rPr>
              <a:t>untuk</a:t>
            </a:r>
            <a:r>
              <a:rPr lang="en-US" sz="2800" b="1" dirty="0">
                <a:latin typeface="+mj-lt"/>
                <a:cs typeface="Times New Roman" pitchFamily="18" charset="0"/>
              </a:rPr>
              <a:t> </a:t>
            </a:r>
            <a:r>
              <a:rPr lang="en-US" sz="2800" b="1" dirty="0" err="1">
                <a:latin typeface="+mj-lt"/>
              </a:rPr>
              <a:t>Latihan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 err="1">
                <a:latin typeface="+mj-lt"/>
              </a:rPr>
              <a:t>fleksibilitas</a:t>
            </a:r>
            <a:endParaRPr lang="en-US" sz="2800" b="1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00"/>
                </a:solidFill>
              </a:rPr>
              <a:t>1. Yoga: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sz="2800" dirty="0"/>
              <a:t>Yoga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olahraga</a:t>
            </a:r>
            <a:r>
              <a:rPr lang="en-US" sz="2800" dirty="0"/>
              <a:t> </a:t>
            </a:r>
            <a:r>
              <a:rPr lang="en-US" sz="2800" dirty="0" err="1"/>
              <a:t>ringan</a:t>
            </a:r>
            <a:r>
              <a:rPr lang="en-US" sz="2800" dirty="0"/>
              <a:t>, yang </a:t>
            </a:r>
            <a:r>
              <a:rPr lang="en-US" sz="2800" dirty="0" err="1"/>
              <a:t>bagus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kelenturan</a:t>
            </a:r>
            <a:r>
              <a:rPr lang="en-US" sz="2800" dirty="0"/>
              <a:t>, </a:t>
            </a:r>
            <a:r>
              <a:rPr lang="en-US" sz="2800" dirty="0" err="1"/>
              <a:t>kekuatan</a:t>
            </a:r>
            <a:r>
              <a:rPr lang="en-US" sz="2800" dirty="0"/>
              <a:t>, dan </a:t>
            </a:r>
            <a:r>
              <a:rPr lang="en-US" sz="2800" dirty="0" err="1"/>
              <a:t>kesejahteraan</a:t>
            </a:r>
            <a:r>
              <a:rPr lang="en-US" sz="2800" dirty="0"/>
              <a:t> mental.</a:t>
            </a:r>
          </a:p>
          <a:p>
            <a:r>
              <a:rPr lang="en-US" sz="2800" dirty="0"/>
              <a:t>Yoga juga </a:t>
            </a:r>
            <a:r>
              <a:rPr lang="en-US" sz="2800" dirty="0" err="1"/>
              <a:t>berfokus</a:t>
            </a:r>
            <a:r>
              <a:rPr lang="en-US" sz="2800" dirty="0"/>
              <a:t> pada </a:t>
            </a:r>
            <a:r>
              <a:rPr lang="en-US" sz="2800" dirty="0" err="1"/>
              <a:t>tubuh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keseluruhan</a:t>
            </a:r>
            <a:r>
              <a:rPr lang="en-US" sz="2800" dirty="0"/>
              <a:t>, </a:t>
            </a:r>
            <a:r>
              <a:rPr lang="en-US" sz="2800" dirty="0" err="1"/>
              <a:t>sekaligus</a:t>
            </a:r>
            <a:r>
              <a:rPr lang="en-US" sz="2800" dirty="0"/>
              <a:t> </a:t>
            </a:r>
            <a:r>
              <a:rPr lang="en-US" sz="2800" dirty="0" err="1"/>
              <a:t>menargetkan</a:t>
            </a:r>
            <a:r>
              <a:rPr lang="en-US" sz="2800" dirty="0"/>
              <a:t> </a:t>
            </a:r>
            <a:r>
              <a:rPr lang="en-US" sz="2800" dirty="0" err="1"/>
              <a:t>aspek</a:t>
            </a:r>
            <a:r>
              <a:rPr lang="en-US" sz="2800" dirty="0"/>
              <a:t> lain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. </a:t>
            </a:r>
            <a:r>
              <a:rPr lang="en-US" sz="2800" dirty="0" err="1"/>
              <a:t>Emosional</a:t>
            </a:r>
            <a:r>
              <a:rPr lang="en-US" sz="2800" dirty="0"/>
              <a:t>, spiritual, dan mental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E96F37-1F6F-46CE-BDAA-0C6184188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4318642"/>
            <a:ext cx="3190478" cy="227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29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241E-0740-439F-B44C-A33DE444D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1" y="332657"/>
            <a:ext cx="7992889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</a:rPr>
              <a:t>2. </a:t>
            </a:r>
            <a:r>
              <a:rPr lang="en-US" sz="4000" b="1" dirty="0" err="1">
                <a:solidFill>
                  <a:srgbClr val="FFFF00"/>
                </a:solidFill>
              </a:rPr>
              <a:t>Latihan</a:t>
            </a:r>
            <a:r>
              <a:rPr lang="en-US" sz="4000" b="1" dirty="0">
                <a:solidFill>
                  <a:srgbClr val="FFFF00"/>
                </a:solidFill>
              </a:rPr>
              <a:t> Pilates</a:t>
            </a:r>
            <a:endParaRPr lang="en-US" sz="4000" dirty="0">
              <a:solidFill>
                <a:srgbClr val="FFFF00"/>
              </a:solidFill>
            </a:endParaRPr>
          </a:p>
          <a:p>
            <a:r>
              <a:rPr lang="en-US" sz="2800" dirty="0"/>
              <a:t>Pilates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latihan</a:t>
            </a:r>
            <a:r>
              <a:rPr lang="en-US" sz="2800" dirty="0"/>
              <a:t> lain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membantu</a:t>
            </a:r>
            <a:r>
              <a:rPr lang="en-US" sz="2800" dirty="0"/>
              <a:t> </a:t>
            </a: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tingkat</a:t>
            </a:r>
            <a:r>
              <a:rPr lang="en-US" sz="2800" dirty="0"/>
              <a:t> </a:t>
            </a:r>
            <a:r>
              <a:rPr lang="en-US" sz="2800" dirty="0" err="1"/>
              <a:t>fleksibilitas</a:t>
            </a:r>
            <a:r>
              <a:rPr lang="en-US" sz="2800" dirty="0"/>
              <a:t> </a:t>
            </a:r>
            <a:r>
              <a:rPr lang="en-US" sz="2800" dirty="0" err="1"/>
              <a:t>seseorang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signifikan</a:t>
            </a:r>
            <a:r>
              <a:rPr lang="en-US" sz="2800" dirty="0"/>
              <a:t>. </a:t>
            </a:r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latihan</a:t>
            </a:r>
            <a:r>
              <a:rPr lang="en-US" sz="2800" dirty="0"/>
              <a:t> </a:t>
            </a:r>
            <a:r>
              <a:rPr lang="en-US" sz="2800" dirty="0" err="1"/>
              <a:t>ringan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terbukti</a:t>
            </a:r>
            <a:r>
              <a:rPr lang="en-US" sz="2800" dirty="0"/>
              <a:t> </a:t>
            </a:r>
            <a:r>
              <a:rPr lang="en-US" sz="2800" dirty="0" err="1"/>
              <a:t>berguna</a:t>
            </a:r>
            <a:r>
              <a:rPr lang="en-US" sz="2800" dirty="0"/>
              <a:t> </a:t>
            </a:r>
            <a:r>
              <a:rPr lang="en-US" sz="2800" dirty="0" err="1"/>
              <a:t>lansia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lincah</a:t>
            </a:r>
            <a:r>
              <a:rPr lang="en-US" sz="2800" dirty="0"/>
              <a:t>.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FB9935-58BF-4104-B3D3-D2760DAA5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3645023"/>
            <a:ext cx="3900411" cy="2516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47E4C3-1A2C-45A5-92DC-6AAA2A6ED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439" y="3645023"/>
            <a:ext cx="388843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0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B6CCE-26E1-42BB-9D6F-AA5E43B27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332656"/>
            <a:ext cx="8352928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</a:rPr>
              <a:t>3. </a:t>
            </a:r>
            <a:r>
              <a:rPr lang="en-US" sz="4400" b="1" dirty="0" err="1">
                <a:solidFill>
                  <a:srgbClr val="FFFF00"/>
                </a:solidFill>
              </a:rPr>
              <a:t>Renang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Berenang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kolam</a:t>
            </a:r>
            <a:r>
              <a:rPr lang="en-US" dirty="0"/>
              <a:t> </a:t>
            </a:r>
            <a:r>
              <a:rPr lang="en-US" dirty="0" err="1"/>
              <a:t>renang</a:t>
            </a:r>
            <a:r>
              <a:rPr lang="en-US" dirty="0"/>
              <a:t>, </a:t>
            </a:r>
            <a:r>
              <a:rPr lang="en-US" dirty="0" err="1"/>
              <a:t>bergerak-gerak</a:t>
            </a:r>
            <a:r>
              <a:rPr lang="en-US" dirty="0"/>
              <a:t> dan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bagus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kelenturan</a:t>
            </a:r>
            <a:endParaRPr lang="en-US" dirty="0"/>
          </a:p>
        </p:txBody>
      </p:sp>
      <p:pic>
        <p:nvPicPr>
          <p:cNvPr id="4" name="Picture 3" descr="dua orang senior sedang berenang di kolam renang">
            <a:extLst>
              <a:ext uri="{FF2B5EF4-FFF2-40B4-BE49-F238E27FC236}">
                <a16:creationId xmlns:a16="http://schemas.microsoft.com/office/drawing/2014/main" id="{918780C4-F703-4E75-AAFB-E518B23BAE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92691"/>
            <a:ext cx="3496533" cy="2784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E0B254-C9C4-46BC-AAD7-0DEF16F1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22" y="3226931"/>
            <a:ext cx="3467095" cy="278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46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FB938-AD20-4622-856F-338DAB984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05" y="40466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</a:rPr>
              <a:t>4. </a:t>
            </a:r>
            <a:r>
              <a:rPr lang="en-US" sz="4800" b="1" dirty="0" err="1">
                <a:solidFill>
                  <a:srgbClr val="FFFF00"/>
                </a:solidFill>
              </a:rPr>
              <a:t>Menari</a:t>
            </a:r>
            <a:endParaRPr lang="en-US" b="1" dirty="0">
              <a:solidFill>
                <a:srgbClr val="FFFF00"/>
              </a:solidFill>
            </a:endParaRPr>
          </a:p>
          <a:p>
            <a:pPr marL="339725" indent="0">
              <a:buNone/>
            </a:pPr>
            <a:r>
              <a:rPr lang="en-US" dirty="0" err="1"/>
              <a:t>Menari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kelenturan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bugar</a:t>
            </a:r>
            <a:r>
              <a:rPr lang="en-US" dirty="0"/>
              <a:t>, dan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  <a:r>
              <a:rPr lang="en-US" dirty="0">
                <a:solidFill>
                  <a:srgbClr val="1A1A1A"/>
                </a:solidFill>
                <a:latin typeface="Lato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Lato"/>
              </a:rPr>
              <a:t>putar</a:t>
            </a:r>
            <a:r>
              <a:rPr lang="en-US" dirty="0">
                <a:solidFill>
                  <a:srgbClr val="1A1A1A"/>
                </a:solidFill>
                <a:latin typeface="Lato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Lato"/>
              </a:rPr>
              <a:t>musik</a:t>
            </a:r>
            <a:r>
              <a:rPr lang="en-US" dirty="0">
                <a:solidFill>
                  <a:srgbClr val="1A1A1A"/>
                </a:solidFill>
                <a:latin typeface="Lato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Lato"/>
              </a:rPr>
              <a:t>favorit</a:t>
            </a:r>
            <a:r>
              <a:rPr lang="en-US" dirty="0">
                <a:solidFill>
                  <a:srgbClr val="1A1A1A"/>
                </a:solidFill>
                <a:latin typeface="Lato"/>
              </a:rPr>
              <a:t> dan </a:t>
            </a:r>
            <a:r>
              <a:rPr lang="en-US" dirty="0" err="1">
                <a:solidFill>
                  <a:srgbClr val="1A1A1A"/>
                </a:solidFill>
                <a:latin typeface="Lato"/>
              </a:rPr>
              <a:t>menari</a:t>
            </a:r>
            <a:endParaRPr lang="en-US" dirty="0">
              <a:solidFill>
                <a:srgbClr val="1A1A1A"/>
              </a:solidFill>
              <a:latin typeface="Lato"/>
            </a:endParaRPr>
          </a:p>
          <a:p>
            <a:pPr marL="0" indent="0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(Bintang et al., 2020)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F1A5-667C-469C-81DA-56F03DB1E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903" y="4221088"/>
            <a:ext cx="292469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80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28C19-0663-4CF6-9E9C-BCCC0AB0A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462756"/>
            <a:ext cx="8301608" cy="5990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</a:rPr>
              <a:t>5. Tai Chi</a:t>
            </a:r>
            <a:endParaRPr lang="en-US" sz="4400" dirty="0">
              <a:solidFill>
                <a:srgbClr val="FFFF00"/>
              </a:solidFill>
            </a:endParaRPr>
          </a:p>
          <a:p>
            <a:r>
              <a:rPr lang="en-US" sz="2800" dirty="0"/>
              <a:t>Tai Chi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latihan</a:t>
            </a:r>
            <a:r>
              <a:rPr lang="en-US" sz="2800" dirty="0"/>
              <a:t> yang </a:t>
            </a:r>
            <a:r>
              <a:rPr lang="en-US" sz="2800" dirty="0" err="1"/>
              <a:t>lembut</a:t>
            </a:r>
            <a:r>
              <a:rPr lang="en-US" sz="2800" dirty="0"/>
              <a:t>, </a:t>
            </a:r>
            <a:r>
              <a:rPr lang="en-US" sz="2800" dirty="0" err="1"/>
              <a:t>lambat</a:t>
            </a:r>
            <a:r>
              <a:rPr lang="en-US" sz="2800" dirty="0"/>
              <a:t> dan </a:t>
            </a:r>
            <a:r>
              <a:rPr lang="en-US" sz="2800" dirty="0" err="1"/>
              <a:t>mengalir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tubuh</a:t>
            </a:r>
            <a:r>
              <a:rPr lang="en-US" sz="2800" dirty="0"/>
              <a:t> dan </a:t>
            </a:r>
            <a:r>
              <a:rPr lang="en-US" sz="2800" dirty="0" err="1"/>
              <a:t>pikiran</a:t>
            </a:r>
            <a:r>
              <a:rPr lang="en-US" sz="2800" dirty="0"/>
              <a:t> yang </a:t>
            </a:r>
            <a:r>
              <a:rPr lang="en-US" sz="2800" dirty="0" err="1"/>
              <a:t>berasal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Cina</a:t>
            </a:r>
            <a:r>
              <a:rPr lang="en-US" sz="2800" dirty="0"/>
              <a:t> </a:t>
            </a:r>
            <a:r>
              <a:rPr lang="en-US" sz="2800" dirty="0" err="1"/>
              <a:t>bertahun-tahun</a:t>
            </a:r>
            <a:r>
              <a:rPr lang="en-US" sz="2800" dirty="0"/>
              <a:t> yang </a:t>
            </a:r>
            <a:r>
              <a:rPr lang="en-US" sz="2800" dirty="0" err="1"/>
              <a:t>lalu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Tujuan</a:t>
            </a:r>
            <a:r>
              <a:rPr lang="en-US" sz="2800" dirty="0"/>
              <a:t> </a:t>
            </a:r>
            <a:r>
              <a:rPr lang="en-US" sz="2800" dirty="0" err="1"/>
              <a:t>selain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fleksibilitas</a:t>
            </a:r>
            <a:r>
              <a:rPr lang="en-US" sz="2800" dirty="0"/>
              <a:t> juga </a:t>
            </a: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koordinasi</a:t>
            </a:r>
            <a:r>
              <a:rPr lang="en-US" sz="2800" dirty="0"/>
              <a:t>, </a:t>
            </a:r>
            <a:r>
              <a:rPr lang="en-US" sz="2800" dirty="0" err="1"/>
              <a:t>kekuatan</a:t>
            </a:r>
            <a:r>
              <a:rPr lang="en-US" sz="2800" dirty="0"/>
              <a:t> dan </a:t>
            </a:r>
            <a:r>
              <a:rPr lang="en-US" sz="2800" dirty="0" err="1"/>
              <a:t>mengurangi</a:t>
            </a:r>
            <a:r>
              <a:rPr lang="en-US" sz="2800" dirty="0"/>
              <a:t> rasa </a:t>
            </a:r>
            <a:r>
              <a:rPr lang="en-US" sz="2800" dirty="0" err="1"/>
              <a:t>sakit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122" name="Picture 2" descr="Dua orang senior melakukan latihan tai chi di luar ruangan">
            <a:extLst>
              <a:ext uri="{FF2B5EF4-FFF2-40B4-BE49-F238E27FC236}">
                <a16:creationId xmlns:a16="http://schemas.microsoft.com/office/drawing/2014/main" id="{E0E88FD7-376F-425A-80BC-DDC06CF99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94191"/>
            <a:ext cx="3642931" cy="26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955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339C4-606F-4F77-A038-8D9FC859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rgbClr val="FFFF00"/>
                </a:solidFill>
              </a:rPr>
              <a:t>6. </a:t>
            </a:r>
            <a:r>
              <a:rPr lang="en-US" sz="5400" b="1" dirty="0" err="1">
                <a:solidFill>
                  <a:srgbClr val="FFFF00"/>
                </a:solidFill>
              </a:rPr>
              <a:t>Peregangan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61F2E-5E74-46D8-812C-F068942C4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1"/>
          </a:xfrm>
        </p:spPr>
        <p:txBody>
          <a:bodyPr>
            <a:normAutofit/>
          </a:bodyPr>
          <a:lstStyle/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dan </a:t>
            </a:r>
            <a:r>
              <a:rPr lang="en-US" dirty="0" err="1"/>
              <a:t>olahraga</a:t>
            </a:r>
            <a:r>
              <a:rPr lang="en-US" dirty="0"/>
              <a:t> yang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sukai</a:t>
            </a:r>
            <a:r>
              <a:rPr lang="en-US" dirty="0"/>
              <a:t>,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kelenturan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.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Latihan Peregangan Dosis 1 kali sehari (Ibrahim et al., 2015</a:t>
            </a:r>
            <a:r>
              <a:rPr lang="en-US" dirty="0"/>
              <a:t>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(Mascarenhas et al., 2019)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16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3AF98-4181-4FEC-B9A5-65A7293B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Dosis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latihan</a:t>
            </a:r>
            <a:r>
              <a:rPr lang="en-US" b="1" dirty="0">
                <a:solidFill>
                  <a:srgbClr val="FFFF00"/>
                </a:solidFill>
              </a:rPr>
              <a:t> (Mike Kutcher 2019</a:t>
            </a:r>
            <a:r>
              <a:rPr lang="en-US" b="1" cap="all" dirty="0">
                <a:solidFill>
                  <a:srgbClr val="FFFF00"/>
                </a:solidFill>
              </a:rPr>
              <a:t>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19EA5-205E-4773-AC96-211ADFB50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peregangan</a:t>
            </a:r>
            <a:r>
              <a:rPr lang="en-US" b="1" dirty="0"/>
              <a:t> </a:t>
            </a:r>
            <a:r>
              <a:rPr lang="en-US" b="1" dirty="0" err="1"/>
              <a:t>dinamis</a:t>
            </a:r>
            <a:r>
              <a:rPr lang="en-US" b="1" dirty="0"/>
              <a:t>: </a:t>
            </a:r>
            <a:r>
              <a:rPr lang="en-US" dirty="0" err="1"/>
              <a:t>Targetkan</a:t>
            </a:r>
            <a:r>
              <a:rPr lang="en-US" dirty="0"/>
              <a:t> </a:t>
            </a:r>
            <a:r>
              <a:rPr lang="en-US" b="1" dirty="0"/>
              <a:t>8-12 </a:t>
            </a:r>
            <a:r>
              <a:rPr lang="en-US" b="1" dirty="0" err="1"/>
              <a:t>pengulangan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area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30-60 </a:t>
            </a:r>
            <a:r>
              <a:rPr lang="en-US" dirty="0" err="1"/>
              <a:t>detik</a:t>
            </a:r>
            <a:r>
              <a:rPr lang="en-US" dirty="0"/>
              <a:t>. </a:t>
            </a:r>
            <a:r>
              <a:rPr lang="en-US" b="1" dirty="0" err="1"/>
              <a:t>selama</a:t>
            </a:r>
            <a:r>
              <a:rPr lang="en-US" b="1" dirty="0"/>
              <a:t> 2-3 kali </a:t>
            </a:r>
            <a:r>
              <a:rPr lang="en-US" b="1" dirty="0" err="1"/>
              <a:t>seminggu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peregangan</a:t>
            </a:r>
            <a:r>
              <a:rPr lang="en-US" b="1" dirty="0"/>
              <a:t> </a:t>
            </a:r>
            <a:r>
              <a:rPr lang="en-US" b="1" dirty="0" err="1"/>
              <a:t>statis</a:t>
            </a:r>
            <a:r>
              <a:rPr lang="en-US" dirty="0"/>
              <a:t> 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yang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b="1" dirty="0"/>
              <a:t>30-60 </a:t>
            </a:r>
            <a:r>
              <a:rPr lang="en-US" b="1" dirty="0" err="1"/>
              <a:t>detik</a:t>
            </a:r>
            <a:r>
              <a:rPr lang="en-US" b="1" dirty="0"/>
              <a:t> dan </a:t>
            </a:r>
            <a:r>
              <a:rPr lang="en-US" b="1" dirty="0" err="1"/>
              <a:t>maksimal</a:t>
            </a:r>
            <a:r>
              <a:rPr lang="en-US" b="1" dirty="0"/>
              <a:t> 2 </a:t>
            </a:r>
            <a:r>
              <a:rPr lang="en-US" b="1" dirty="0" err="1"/>
              <a:t>menit</a:t>
            </a:r>
            <a:r>
              <a:rPr lang="en-US"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89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4A6DB-2C6A-406F-9120-00C3E51B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0780"/>
            <a:ext cx="8229600" cy="922114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Lansia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89CFE-03EA-4E2D-92F6-A8EE48AB2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70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600" b="1" dirty="0" err="1">
                <a:solidFill>
                  <a:srgbClr val="FF0000"/>
                </a:solidFill>
              </a:rPr>
              <a:t>Memperbaiki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Postur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Tubuh</a:t>
            </a:r>
            <a:r>
              <a:rPr lang="en-US" sz="3600" b="1" dirty="0">
                <a:solidFill>
                  <a:srgbClr val="FF0000"/>
                </a:solidFill>
              </a:rPr>
              <a:t> yang </a:t>
            </a:r>
            <a:r>
              <a:rPr lang="en-US" sz="3600" b="1" dirty="0" err="1">
                <a:solidFill>
                  <a:srgbClr val="FF0000"/>
                </a:solidFill>
              </a:rPr>
              <a:t>Lebih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Baik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</a:p>
          <a:p>
            <a:pPr marL="39846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/>
              <a:t>kekauan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pos</a:t>
            </a:r>
            <a:r>
              <a:rPr lang="en-US" b="1" dirty="0" err="1">
                <a:hlinkClick r:id="rId2"/>
              </a:rPr>
              <a:t>stur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tubuh</a:t>
            </a:r>
            <a:r>
              <a:rPr lang="en-US" b="1" dirty="0">
                <a:hlinkClick r:id="rId2"/>
              </a:rPr>
              <a:t> yang </a:t>
            </a:r>
            <a:r>
              <a:rPr lang="en-US" b="1" dirty="0" err="1">
                <a:hlinkClick r:id="rId2"/>
              </a:rPr>
              <a:t>buruk</a:t>
            </a:r>
            <a:r>
              <a:rPr lang="en-US" dirty="0"/>
              <a:t>,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punggung</a:t>
            </a:r>
            <a:r>
              <a:rPr lang="en-US" dirty="0"/>
              <a:t> dan </a:t>
            </a:r>
            <a:r>
              <a:rPr lang="en-US" dirty="0" err="1"/>
              <a:t>ketidaknyamanan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Meningkatkan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kemampuan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melakukan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aktivitas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fisik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Arial Unicode MS"/>
              </a:rPr>
              <a:t>sehari-hari</a:t>
            </a:r>
            <a:r>
              <a:rPr lang="en-US" altLang="en-US" b="1" dirty="0">
                <a:solidFill>
                  <a:srgbClr val="FF0000"/>
                </a:solidFill>
                <a:latin typeface="Arial Unicode MS"/>
              </a:rPr>
              <a:t> </a:t>
            </a:r>
            <a:r>
              <a:rPr lang="sv-SE" b="1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meraih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membungkuk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dan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ketegangan</a:t>
            </a:r>
            <a:r>
              <a:rPr lang="en-US" dirty="0"/>
              <a:t>.</a:t>
            </a:r>
            <a:endParaRPr lang="sv-SE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 err="1">
                <a:solidFill>
                  <a:srgbClr val="FF0000"/>
                </a:solidFill>
              </a:rPr>
              <a:t>Keseimbangan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Lebih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Baik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pada </a:t>
            </a:r>
            <a:r>
              <a:rPr lang="en-US" dirty="0" err="1"/>
              <a:t>lansia</a:t>
            </a:r>
            <a:r>
              <a:rPr lang="en-US" dirty="0"/>
              <a:t> </a:t>
            </a:r>
            <a:r>
              <a:rPr lang="en-US" dirty="0" err="1"/>
              <a:t>menargetkan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 </a:t>
            </a:r>
            <a:r>
              <a:rPr lang="en-US" b="1" dirty="0" err="1">
                <a:hlinkClick r:id="rId3"/>
              </a:rPr>
              <a:t>meningkatkan</a:t>
            </a:r>
            <a:r>
              <a:rPr lang="en-US" b="1" dirty="0">
                <a:hlinkClick r:id="rId3"/>
              </a:rPr>
              <a:t> </a:t>
            </a:r>
            <a:r>
              <a:rPr lang="en-US" b="1" dirty="0" err="1">
                <a:hlinkClick r:id="rId3"/>
              </a:rPr>
              <a:t>keseimbangan</a:t>
            </a:r>
            <a:r>
              <a:rPr lang="en-US" dirty="0"/>
              <a:t> ,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jatuh</a:t>
            </a:r>
            <a:r>
              <a:rPr lang="en-US" dirty="0"/>
              <a:t> pada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usia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455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25601-B8ED-4A08-A283-AEC4A044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28945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Mengurangi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nyeri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Peregangan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teratur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punggung</a:t>
            </a:r>
            <a:r>
              <a:rPr lang="en-US" dirty="0"/>
              <a:t> dan </a:t>
            </a:r>
            <a:r>
              <a:rPr lang="en-US" dirty="0" err="1"/>
              <a:t>kekakuan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. 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Mengurangi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Stres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b="1" dirty="0" err="1">
                <a:sym typeface="Wingdings" panose="05000000000000000000" pitchFamily="2" charset="2"/>
              </a:rPr>
              <a:t>peregangan</a:t>
            </a:r>
            <a:r>
              <a:rPr lang="en-US" dirty="0"/>
              <a:t> </a:t>
            </a:r>
            <a:r>
              <a:rPr lang="en-US" dirty="0" err="1"/>
              <a:t>melepaskan</a:t>
            </a:r>
            <a:r>
              <a:rPr lang="en-US" dirty="0"/>
              <a:t> </a:t>
            </a:r>
            <a:r>
              <a:rPr lang="en-US" dirty="0" err="1"/>
              <a:t>ketegangan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dan </a:t>
            </a:r>
            <a:r>
              <a:rPr lang="en-US" b="1" dirty="0" err="1">
                <a:hlinkClick r:id="rId2"/>
              </a:rPr>
              <a:t>membantu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merileksasikan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tubuh</a:t>
            </a:r>
            <a:r>
              <a:rPr lang="en-US" dirty="0"/>
              <a:t> , </a:t>
            </a:r>
            <a:r>
              <a:rPr lang="en-US" dirty="0" err="1"/>
              <a:t>meningkatka</a:t>
            </a:r>
            <a:r>
              <a:rPr lang="en-US" dirty="0"/>
              <a:t>, </a:t>
            </a:r>
            <a:r>
              <a:rPr lang="en-US" dirty="0" err="1"/>
              <a:t>kesejahteraan</a:t>
            </a:r>
            <a:r>
              <a:rPr lang="en-US" dirty="0"/>
              <a:t> mental dan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stres</a:t>
            </a:r>
            <a:endParaRPr lang="en-US" b="1" dirty="0"/>
          </a:p>
          <a:p>
            <a:r>
              <a:rPr lang="en-US" b="1" dirty="0" err="1">
                <a:solidFill>
                  <a:srgbClr val="FF0000"/>
                </a:solidFill>
              </a:rPr>
              <a:t>Peningkatan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Rentang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Gerak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, para </a:t>
            </a:r>
            <a:r>
              <a:rPr lang="en-US" dirty="0" err="1"/>
              <a:t>lansia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pada </a:t>
            </a:r>
            <a:r>
              <a:rPr lang="en-US" dirty="0" err="1"/>
              <a:t>persendian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dan </a:t>
            </a:r>
            <a:r>
              <a:rPr lang="en-US" dirty="0" err="1"/>
              <a:t>nyaman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07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85E72-9EDC-4B4C-944D-D57D1334C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EB87C3-7E13-4AD8-8D82-DB1BA9B3A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Edukasi:</a:t>
            </a:r>
          </a:p>
          <a:p>
            <a:pPr marL="0" indent="0">
              <a:buNone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Melakukan gerakan setiap hari dalam meningkatkan fleksibilitas</a:t>
            </a:r>
          </a:p>
          <a:p>
            <a:pPr marL="0" indent="0"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d-ID" sz="2800" b="1" i="1" dirty="0">
                <a:latin typeface="Times New Roman" pitchFamily="18" charset="0"/>
                <a:cs typeface="Times New Roman" pitchFamily="18" charset="0"/>
              </a:rPr>
              <a:t>F. Evaluasi Hasil Evaluasi Fungsional</a:t>
            </a:r>
          </a:p>
          <a:p>
            <a:pPr marL="0" indent="0">
              <a:buNone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Pengukuran menggunakan sit and Reach Test</a:t>
            </a:r>
          </a:p>
          <a:p>
            <a:pPr marL="0" indent="0"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d-ID" sz="2800" b="1" i="1" dirty="0">
                <a:latin typeface="Times New Roman" pitchFamily="18" charset="0"/>
                <a:cs typeface="Times New Roman" pitchFamily="18" charset="0"/>
              </a:rPr>
              <a:t>G. Dokumentasi </a:t>
            </a:r>
          </a:p>
          <a:p>
            <a:pPr marL="0" indent="0">
              <a:buNone/>
            </a:pP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Dokumentasi awal, SOAP dan Dokumentasi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akhir</a:t>
            </a:r>
          </a:p>
        </p:txBody>
      </p:sp>
    </p:spTree>
    <p:extLst>
      <p:ext uri="{BB962C8B-B14F-4D97-AF65-F5344CB8AC3E}">
        <p14:creationId xmlns:p14="http://schemas.microsoft.com/office/powerpoint/2010/main" val="3800280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D9DD-35B8-4DCD-B2C6-72514BEF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Kesimpulan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719F-35A7-444F-BD14-3D2127852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460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Fleksibilitas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sangat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penting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manula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dan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kemandirian</a:t>
            </a:r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Fleksibilitas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,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terjatuh</a:t>
            </a:r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Fleksibilitas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dapat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mengatasi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keluhan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/>
              <a:t>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bahu, </a:t>
            </a:r>
            <a:r>
              <a:rPr lang="en-US" dirty="0" err="1"/>
              <a:t>punggung</a:t>
            </a:r>
            <a:r>
              <a:rPr lang="en-US" dirty="0"/>
              <a:t>, </a:t>
            </a:r>
            <a:r>
              <a:rPr lang="en-US" dirty="0" err="1"/>
              <a:t>lutut</a:t>
            </a:r>
            <a:r>
              <a:rPr lang="en-US" dirty="0"/>
              <a:t>, dan </a:t>
            </a:r>
            <a:r>
              <a:rPr lang="en-US" dirty="0" err="1"/>
              <a:t>kekakuan</a:t>
            </a:r>
            <a:r>
              <a:rPr lang="en-US" dirty="0"/>
              <a:t> </a:t>
            </a:r>
            <a:r>
              <a:rPr lang="en-US" dirty="0" err="1"/>
              <a:t>sendi</a:t>
            </a:r>
            <a:endParaRPr lang="en-US" dirty="0"/>
          </a:p>
          <a:p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lansia</a:t>
            </a:r>
            <a:r>
              <a:rPr lang="en-US" dirty="0"/>
              <a:t> 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kekakuan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dan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932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6356-945F-4034-8000-761877F60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Pertanyaan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66E61-59CB-4A57-A866-ABD9AFBA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flexibiltas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Lasia</a:t>
            </a:r>
            <a:r>
              <a:rPr lang="en-US" dirty="0"/>
              <a:t>?</a:t>
            </a:r>
          </a:p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factor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719116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9F091-8BDE-3B41-7A60-BE9F131BF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4400" dirty="0" err="1">
                <a:latin typeface="Aharoni" panose="02010803020104030203" pitchFamily="2" charset="-79"/>
                <a:cs typeface="Aharoni" panose="02010803020104030203" pitchFamily="2" charset="-79"/>
              </a:rPr>
              <a:t>Terima</a:t>
            </a:r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400" dirty="0" err="1"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11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1690</TotalTime>
  <Words>1923</Words>
  <Application>Microsoft Office PowerPoint</Application>
  <PresentationFormat>On-screen Show (4:3)</PresentationFormat>
  <Paragraphs>217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Agency FB</vt:lpstr>
      <vt:lpstr>Aharoni</vt:lpstr>
      <vt:lpstr>Algerian</vt:lpstr>
      <vt:lpstr>Arial</vt:lpstr>
      <vt:lpstr>Arial Unicode MS</vt:lpstr>
      <vt:lpstr>Calibri</vt:lpstr>
      <vt:lpstr>Cambria Math</vt:lpstr>
      <vt:lpstr>Lato</vt:lpstr>
      <vt:lpstr>Times New Roman</vt:lpstr>
      <vt:lpstr>Wingdings</vt:lpstr>
      <vt:lpstr>Office Theme</vt:lpstr>
      <vt:lpstr>PERAN FT PADA LANSIA DENGAN GANGGUAN FLEKSIBILITAS</vt:lpstr>
      <vt:lpstr>Pengantar </vt:lpstr>
      <vt:lpstr>Apakah Fleksibilitas Penting Bagi Lansia?</vt:lpstr>
      <vt:lpstr>Tujuan Pembelajaran</vt:lpstr>
      <vt:lpstr>1. Pengertian Fleksibilitas </vt:lpstr>
      <vt:lpstr>PowerPoint Presentation</vt:lpstr>
      <vt:lpstr>PowerPoint Presentation</vt:lpstr>
      <vt:lpstr>PowerPoint Presentation</vt:lpstr>
      <vt:lpstr>4. Faktor-faktor yang mempengaruhi Fleksibilitas</vt:lpstr>
      <vt:lpstr>PowerPoint Presentation</vt:lpstr>
      <vt:lpstr>PowerPoint Presentation</vt:lpstr>
      <vt:lpstr>Pemeriksaan fisioterapi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Tying Shoelaces Test:</vt:lpstr>
      <vt:lpstr>3. Scratch Your Back/Brush Your Hair Test:</vt:lpstr>
      <vt:lpstr>4. Chair Sit and Reach Test</vt:lpstr>
      <vt:lpstr>C. Pemeriksaan Penunjang</vt:lpstr>
      <vt:lpstr>PowerPoint Presentation</vt:lpstr>
      <vt:lpstr>D. Diagnosis dan Prognosis</vt:lpstr>
      <vt:lpstr>PowerPoint Presentation</vt:lpstr>
      <vt:lpstr>Peran tenaga kesehatan </vt:lpstr>
      <vt:lpstr>Peran perawat</vt:lpstr>
      <vt:lpstr>Peran Bidan</vt:lpstr>
      <vt:lpstr>Peran Gizi </vt:lpstr>
      <vt:lpstr>Peran apoteker</vt:lpstr>
      <vt:lpstr>E. Peran fisioterapi </vt:lpstr>
      <vt:lpstr>PowerPoint Presentation</vt:lpstr>
      <vt:lpstr>PowerPoint Presentation</vt:lpstr>
      <vt:lpstr>PowerPoint Presentation</vt:lpstr>
      <vt:lpstr>PowerPoint Presentation</vt:lpstr>
      <vt:lpstr>6. Peregangan</vt:lpstr>
      <vt:lpstr>Dosis latihan (Mike Kutcher 2019?</vt:lpstr>
      <vt:lpstr>Manfaat Fleksibilitas Bagi Lansia</vt:lpstr>
      <vt:lpstr>PowerPoint Presentation</vt:lpstr>
      <vt:lpstr>PowerPoint Presentation</vt:lpstr>
      <vt:lpstr>Kesimpulan</vt:lpstr>
      <vt:lpstr>Pertanyaan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Lansia dengan gangguan fleksibilitas</dc:title>
  <dc:creator>SUCCESS</dc:creator>
  <cp:lastModifiedBy>ISIDORUS</cp:lastModifiedBy>
  <cp:revision>93</cp:revision>
  <dcterms:created xsi:type="dcterms:W3CDTF">2023-07-03T01:59:13Z</dcterms:created>
  <dcterms:modified xsi:type="dcterms:W3CDTF">2024-07-17T17:18:14Z</dcterms:modified>
</cp:coreProperties>
</file>