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39" r:id="rId3"/>
    <p:sldId id="398" r:id="rId4"/>
    <p:sldId id="366" r:id="rId5"/>
    <p:sldId id="365" r:id="rId6"/>
    <p:sldId id="367" r:id="rId7"/>
    <p:sldId id="368" r:id="rId8"/>
    <p:sldId id="370" r:id="rId9"/>
    <p:sldId id="369" r:id="rId10"/>
    <p:sldId id="386" r:id="rId11"/>
    <p:sldId id="387" r:id="rId12"/>
    <p:sldId id="388" r:id="rId13"/>
    <p:sldId id="416" r:id="rId14"/>
    <p:sldId id="417" r:id="rId15"/>
    <p:sldId id="418" r:id="rId16"/>
    <p:sldId id="399" r:id="rId17"/>
    <p:sldId id="419" r:id="rId18"/>
    <p:sldId id="420" r:id="rId19"/>
    <p:sldId id="401" r:id="rId20"/>
    <p:sldId id="402" r:id="rId21"/>
    <p:sldId id="440" r:id="rId22"/>
    <p:sldId id="436" r:id="rId23"/>
    <p:sldId id="309" r:id="rId24"/>
    <p:sldId id="435" r:id="rId25"/>
    <p:sldId id="438" r:id="rId26"/>
    <p:sldId id="375" r:id="rId27"/>
    <p:sldId id="373" r:id="rId28"/>
    <p:sldId id="374" r:id="rId29"/>
    <p:sldId id="376" r:id="rId30"/>
    <p:sldId id="377" r:id="rId31"/>
    <p:sldId id="378" r:id="rId32"/>
    <p:sldId id="379" r:id="rId33"/>
    <p:sldId id="380" r:id="rId34"/>
    <p:sldId id="381" r:id="rId35"/>
    <p:sldId id="437" r:id="rId36"/>
    <p:sldId id="382" r:id="rId37"/>
    <p:sldId id="383" r:id="rId38"/>
    <p:sldId id="441" r:id="rId39"/>
    <p:sldId id="442" r:id="rId40"/>
    <p:sldId id="443" r:id="rId41"/>
    <p:sldId id="316" r:id="rId42"/>
    <p:sldId id="315" r:id="rId43"/>
    <p:sldId id="444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65" autoAdjust="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F574-3ADD-99C4-2BC5-E8B77D818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BF272-CA22-DBE8-63F4-CC02D60D3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8CE1-4A88-EF2E-1001-40F3CF16D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57EC2-3636-7CD9-5103-9961FF744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752DD-1B5F-300B-DA3F-183CB06F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BF298-2898-ACFF-5726-FE8A992D6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A32AD-34CF-99AC-760C-99B797ADA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27AFF-DEC1-9E93-8DE5-DCCBBB461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273CD-D645-8115-CFF0-8F9E009E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82E93-FA38-3405-D8C6-83F854A1B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9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133EC-65E9-98D6-528A-EB10C5A7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E1801-54A2-3FF5-7C88-9C4563FD6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FE92E-5FAA-CE95-DACC-73568812B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22FE8-7249-129B-A7EC-B6B0299F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936C7-FD6F-2659-4176-F56359BE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1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CA26F-944A-A99F-A947-8252E9157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67609-6D2E-A76B-D182-EE266D54CD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95986-FB41-7B8A-EADC-F8ED106EF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9F21E-C801-48B7-5A56-C13AA67A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1E169-00D8-624B-EF5A-F3D7D771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EC740-7075-E9B5-DF2B-97FA35EF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6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3DA6-BC7E-BB17-8471-8616D2E34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DF6E5-C5C4-E39E-0D0D-E8EC51ED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C9E73-26AA-10FC-3A31-0480173CA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EC730D-0641-E4ED-6EAC-229A5B05E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57588-0680-99F5-B8A7-8DDA5220E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93670A-F746-115C-FE9C-E8F63F06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D596BB-BA31-0D70-5F06-647F4426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2334C7-0280-5A0C-FBE0-71CB2A45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3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2CB8D-DD1D-41C1-36F2-630EFD21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00949-21D2-3D33-33EC-CCA1910C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9AB57-80D9-BFB7-1D10-96FF6C7C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23E28-F145-E7FF-4858-9A6F0FFD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0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B6D482-728E-F7AE-0EAE-786E0B17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A1CF3E-A67E-41AF-9331-110A322BD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E2D8C-C77D-63A0-68D8-DA12CFCD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6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5610F-FDDB-B88B-CE26-88F354B1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6C24D-0E57-75A8-DFF4-1427125F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834DB-EC22-E0C6-A4F0-DAD2EF8CD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A66FD-93F9-9942-1EA7-F60317BB0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86B3F-7044-950E-6AE6-F41E2748A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3F13C-B75D-41ED-C3B0-C232B238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7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4DA8-636E-65C7-525A-5D7B5432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816B4-C79B-0FFD-4C56-07763DEA17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1B47D-FC76-7C8A-D928-D5431AFAB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BD2F2-DC03-C2B2-4689-5B56A3E4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0906C-A727-E81C-4900-F9A9924DC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C6B31C-D6D2-07E1-D17A-8593D1707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7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A12DA-6388-B1F2-62AB-F0DEF1968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2071E-CB6C-7593-C225-5C6F940A7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4B8E0-15BA-4CDC-0CD9-E0FE5BE6E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6AAD9-CD20-1E53-A196-EF1622FF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E0DE2-0D84-C913-18AA-3B200A4C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8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A84B62-8B41-816F-F1CF-1620138BC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151354-E89C-5656-D371-539B1CF67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9067-4F69-0636-646E-C6C28741A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45160-AD96-697F-2DC7-40FABDAA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4EF24-F11C-8F0D-98DC-FAE022BE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3CF42-7DF0-ED46-2DC2-687DA1F4A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1A8C8-4086-15FD-B225-31D8D249E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953A8-CE90-A778-202C-85DFC69A7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AB274-E3C2-41E2-90F0-EEBCF50E09D7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83BFD-781C-250D-A2FB-644712DD4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47C49-6975-68C1-C808-5AA077169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C4F8C-8F28-4622-8598-6F462F33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3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d-ID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Peranan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Fisioterapi</a:t>
            </a:r>
            <a:r>
              <a:rPr lang="en-US" sz="3600" b="1" dirty="0">
                <a:latin typeface="Algerian" panose="04020705040A02060702" pitchFamily="82" charset="0"/>
              </a:rPr>
              <a:t> Pada </a:t>
            </a:r>
            <a:r>
              <a:rPr lang="en-US" sz="3600" b="1" dirty="0" err="1">
                <a:latin typeface="Algerian" panose="04020705040A02060702" pitchFamily="82" charset="0"/>
              </a:rPr>
              <a:t>Lansia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Dengan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Permasalahan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Tulang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Belakang</a:t>
            </a:r>
            <a:endParaRPr lang="id-ID" sz="3600" b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sz="1800" dirty="0"/>
              <a:t>Oleh</a:t>
            </a:r>
          </a:p>
          <a:p>
            <a:r>
              <a:rPr lang="en-US" sz="1800" dirty="0" err="1"/>
              <a:t>Fisio</a:t>
            </a:r>
            <a:r>
              <a:rPr lang="en-US" sz="1800" dirty="0"/>
              <a:t> </a:t>
            </a:r>
            <a:r>
              <a:rPr lang="id-ID" sz="1800" dirty="0"/>
              <a:t>Johanes S Salim BSc. , M.Fis  </a:t>
            </a:r>
            <a:endParaRPr lang="en-US" sz="1800" dirty="0"/>
          </a:p>
          <a:p>
            <a:r>
              <a:rPr lang="en-US" sz="1800" dirty="0" err="1"/>
              <a:t>Inkes</a:t>
            </a:r>
            <a:r>
              <a:rPr lang="en-US" sz="1800" dirty="0"/>
              <a:t> </a:t>
            </a:r>
            <a:r>
              <a:rPr lang="en-US" sz="1800" dirty="0" err="1"/>
              <a:t>Medistra</a:t>
            </a:r>
            <a:endParaRPr lang="en-US" sz="1800" dirty="0"/>
          </a:p>
          <a:p>
            <a:r>
              <a:rPr lang="en-US" sz="1800" dirty="0"/>
              <a:t>Webinar </a:t>
            </a:r>
            <a:r>
              <a:rPr lang="en-US" sz="1800" dirty="0" err="1"/>
              <a:t>Fisioterapi</a:t>
            </a:r>
            <a:r>
              <a:rPr lang="en-US" sz="1800" dirty="0"/>
              <a:t> HTC </a:t>
            </a:r>
            <a:r>
              <a:rPr lang="en-US" sz="1800" dirty="0" err="1"/>
              <a:t>Medistra</a:t>
            </a:r>
            <a:r>
              <a:rPr lang="en-US" sz="1800" dirty="0"/>
              <a:t> </a:t>
            </a:r>
            <a:r>
              <a:rPr lang="en-US" sz="1800" dirty="0" err="1"/>
              <a:t>Lubuk</a:t>
            </a:r>
            <a:r>
              <a:rPr lang="en-US" sz="1800" dirty="0"/>
              <a:t> </a:t>
            </a:r>
            <a:r>
              <a:rPr lang="en-US" sz="1800" dirty="0" err="1"/>
              <a:t>Pakam</a:t>
            </a:r>
            <a:endParaRPr lang="en-US" sz="1800" dirty="0"/>
          </a:p>
          <a:p>
            <a:r>
              <a:rPr lang="en-US" sz="1800" dirty="0" err="1"/>
              <a:t>Manajemen</a:t>
            </a:r>
            <a:r>
              <a:rPr lang="en-US" sz="1800" dirty="0"/>
              <a:t> </a:t>
            </a:r>
            <a:r>
              <a:rPr lang="en-US" sz="1800" dirty="0" err="1"/>
              <a:t>Fisioterapi</a:t>
            </a:r>
            <a:r>
              <a:rPr lang="en-US" sz="1800" dirty="0"/>
              <a:t> pada </a:t>
            </a:r>
            <a:r>
              <a:rPr lang="en-US" sz="1800" dirty="0" err="1"/>
              <a:t>Lansia</a:t>
            </a:r>
            <a:r>
              <a:rPr lang="en-US" sz="1800" dirty="0"/>
              <a:t>.</a:t>
            </a:r>
          </a:p>
          <a:p>
            <a:r>
              <a:rPr lang="en-US" sz="1800" dirty="0"/>
              <a:t>20 Juli 2024</a:t>
            </a:r>
          </a:p>
          <a:p>
            <a:endParaRPr lang="en-US" sz="1800" dirty="0"/>
          </a:p>
          <a:p>
            <a:endParaRPr lang="en-US" sz="1800" dirty="0"/>
          </a:p>
          <a:p>
            <a:endParaRPr lang="id-ID" sz="1800" dirty="0"/>
          </a:p>
          <a:p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393067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5CAA0-FC88-EDBF-6918-6A14B25E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Kegiatan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Awal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6F2DC-14F3-D5C0-80EF-6630CE7D5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Ruang </a:t>
            </a:r>
            <a:r>
              <a:rPr lang="en-US" b="1" dirty="0" err="1"/>
              <a:t>Lingkup</a:t>
            </a:r>
            <a:r>
              <a:rPr lang="en-US" b="1" dirty="0"/>
              <a:t> </a:t>
            </a:r>
            <a:r>
              <a:rPr lang="en-US" b="1" dirty="0" err="1"/>
              <a:t>Pembahasan</a:t>
            </a:r>
            <a:endParaRPr lang="en-US" b="1" dirty="0"/>
          </a:p>
          <a:p>
            <a:pPr marL="571500" indent="-571500">
              <a:buAutoNum type="romanUcPeriod"/>
            </a:pPr>
            <a:r>
              <a:rPr lang="en-US" b="1" dirty="0" err="1"/>
              <a:t>Permasalahan-permasalahan</a:t>
            </a:r>
            <a:r>
              <a:rPr lang="en-US" b="1" dirty="0"/>
              <a:t> 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r>
              <a:rPr lang="en-US" b="1" dirty="0"/>
              <a:t> pada </a:t>
            </a:r>
            <a:r>
              <a:rPr lang="en-US" b="1" dirty="0" err="1"/>
              <a:t>Lansia</a:t>
            </a:r>
            <a:endParaRPr lang="en-US" b="1" dirty="0"/>
          </a:p>
          <a:p>
            <a:pPr marL="1028700" lvl="1" indent="-571500">
              <a:buFont typeface="+mj-lt"/>
              <a:buAutoNum type="alphaUcPeriod"/>
            </a:pPr>
            <a:r>
              <a:rPr lang="en-US" b="1" dirty="0" err="1"/>
              <a:t>Gangguan</a:t>
            </a:r>
            <a:r>
              <a:rPr lang="en-US" b="1" dirty="0"/>
              <a:t> Posture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b="1" dirty="0"/>
              <a:t>Postural stress, strain</a:t>
            </a:r>
          </a:p>
          <a:p>
            <a:pPr marL="1485900" lvl="2" indent="-571500">
              <a:buFont typeface="+mj-lt"/>
              <a:buAutoNum type="arabicPeriod"/>
            </a:pPr>
            <a:r>
              <a:rPr lang="en-US" b="1" dirty="0"/>
              <a:t>Abnormal Posture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b="1" dirty="0"/>
              <a:t>Muscle strain, Tear , Contusion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b="1" dirty="0"/>
              <a:t>Acute Low Back or Cervical Pain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b="1" dirty="0"/>
              <a:t>Spinal disorder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b="1" dirty="0"/>
              <a:t>Red Flags and Yellow Flags for LBP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b="1" dirty="0" err="1"/>
              <a:t>Bedah</a:t>
            </a:r>
            <a:r>
              <a:rPr lang="en-US" b="1" dirty="0"/>
              <a:t> 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endParaRPr lang="en-US" b="1" dirty="0"/>
          </a:p>
          <a:p>
            <a:pPr marL="571500" indent="-571500">
              <a:buFont typeface="+mj-lt"/>
              <a:buAutoNum type="romanUcPeriod"/>
            </a:pPr>
            <a:r>
              <a:rPr lang="en-US" b="1" dirty="0" err="1"/>
              <a:t>Manajemen</a:t>
            </a:r>
            <a:r>
              <a:rPr lang="en-US" b="1" dirty="0"/>
              <a:t> </a:t>
            </a:r>
            <a:r>
              <a:rPr lang="en-US" b="1" dirty="0" err="1"/>
              <a:t>Fisioterapi</a:t>
            </a:r>
            <a:endParaRPr lang="en-US" b="1" dirty="0"/>
          </a:p>
          <a:p>
            <a:pPr marL="571500" indent="-571500">
              <a:buFont typeface="+mj-lt"/>
              <a:buAutoNum type="romanUcPeriod"/>
            </a:pPr>
            <a:r>
              <a:rPr lang="en-US" b="1" dirty="0" err="1"/>
              <a:t>Gangguan</a:t>
            </a:r>
            <a:r>
              <a:rPr lang="en-US" b="1" dirty="0"/>
              <a:t> </a:t>
            </a:r>
            <a:r>
              <a:rPr lang="en-US" b="1" dirty="0" err="1"/>
              <a:t>Fungsi</a:t>
            </a:r>
            <a:r>
              <a:rPr lang="en-US" b="1" dirty="0"/>
              <a:t> dan </a:t>
            </a:r>
            <a:r>
              <a:rPr lang="en-US" b="1" dirty="0" err="1"/>
              <a:t>Struktur</a:t>
            </a:r>
            <a:r>
              <a:rPr lang="en-US" b="1" dirty="0"/>
              <a:t> </a:t>
            </a:r>
            <a:r>
              <a:rPr lang="en-US" b="1" dirty="0" err="1"/>
              <a:t>Tubuh</a:t>
            </a:r>
            <a:r>
              <a:rPr lang="en-US" b="1" dirty="0"/>
              <a:t> , </a:t>
            </a:r>
            <a:r>
              <a:rPr lang="en-US" b="1" dirty="0" err="1"/>
              <a:t>Keterbatasan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r>
              <a:rPr lang="en-US" b="1" dirty="0"/>
              <a:t>.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err="1"/>
              <a:t>Rencana</a:t>
            </a:r>
            <a:r>
              <a:rPr lang="en-US" b="1" dirty="0"/>
              <a:t> dan </a:t>
            </a:r>
            <a:r>
              <a:rPr lang="en-US" b="1" dirty="0" err="1"/>
              <a:t>Intervensi</a:t>
            </a:r>
            <a:r>
              <a:rPr lang="en-US" b="1" dirty="0"/>
              <a:t> </a:t>
            </a:r>
            <a:r>
              <a:rPr lang="en-US" b="1" dirty="0" err="1"/>
              <a:t>Fisioterapi</a:t>
            </a:r>
            <a:endParaRPr lang="en-US" b="1" dirty="0"/>
          </a:p>
          <a:p>
            <a:pPr marL="571500" indent="-571500">
              <a:buFont typeface="+mj-lt"/>
              <a:buAutoNum type="romanU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229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5C97-E65D-EF75-615B-E030640C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3" y="149828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Permasalahan-permasalahan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21E68C-8931-483E-6D45-A251D6781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857" y="1475391"/>
            <a:ext cx="8539517" cy="5661416"/>
          </a:xfrm>
        </p:spPr>
      </p:pic>
    </p:spTree>
    <p:extLst>
      <p:ext uri="{BB962C8B-B14F-4D97-AF65-F5344CB8AC3E}">
        <p14:creationId xmlns:p14="http://schemas.microsoft.com/office/powerpoint/2010/main" val="378433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D08A-E409-4586-EBDF-FC3FBEA9E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Pelvis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Lumbal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Kisner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-Colby, 2017,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442-444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895E8B-19EB-7A21-B57C-8A8EFE66D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174" y="1825625"/>
            <a:ext cx="8873651" cy="4351338"/>
          </a:xfrm>
        </p:spPr>
      </p:pic>
    </p:spTree>
    <p:extLst>
      <p:ext uri="{BB962C8B-B14F-4D97-AF65-F5344CB8AC3E}">
        <p14:creationId xmlns:p14="http://schemas.microsoft.com/office/powerpoint/2010/main" val="356807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793D-FEE7-D31C-981C-8C3EB54B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Pelvis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Lumbal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1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F92D-362A-B34C-98E2-17F6645BA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/>
              <a:t>Postur</a:t>
            </a:r>
            <a:r>
              <a:rPr lang="en-US" b="1" dirty="0"/>
              <a:t> Lordosis.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Gangguan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otot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Potensial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pada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fleksor-ekstensor</a:t>
            </a:r>
            <a:r>
              <a:rPr lang="en-US" dirty="0"/>
              <a:t> </a:t>
            </a:r>
            <a:r>
              <a:rPr lang="en-US" dirty="0" err="1"/>
              <a:t>pinggul</a:t>
            </a:r>
            <a:endParaRPr lang="en-US" dirty="0"/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dan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otot-otot</a:t>
            </a:r>
            <a:r>
              <a:rPr lang="en-US" dirty="0"/>
              <a:t> Abdominal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Penyebab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umum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err="1"/>
              <a:t>Kehamilan</a:t>
            </a:r>
            <a:r>
              <a:rPr lang="en-US" dirty="0"/>
              <a:t>; </a:t>
            </a:r>
            <a:r>
              <a:rPr lang="en-US" dirty="0" err="1"/>
              <a:t>obesitas</a:t>
            </a:r>
            <a:r>
              <a:rPr lang="en-US" dirty="0"/>
              <a:t> ;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abdominal dan </a:t>
            </a:r>
            <a:r>
              <a:rPr lang="en-US" dirty="0" err="1"/>
              <a:t>gangguan</a:t>
            </a:r>
            <a:r>
              <a:rPr lang="en-US" dirty="0"/>
              <a:t> postural </a:t>
            </a:r>
            <a:r>
              <a:rPr lang="en-US" dirty="0" err="1"/>
              <a:t>berkesinambungan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B0E92-8410-D1C1-D314-F6C4855770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4"/>
                </a:solidFill>
              </a:rPr>
              <a:t>Sumber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Gejala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Potensial</a:t>
            </a:r>
            <a:endParaRPr lang="en-US" b="1" dirty="0">
              <a:solidFill>
                <a:schemeClr val="accent4"/>
              </a:solidFill>
            </a:endParaRPr>
          </a:p>
          <a:p>
            <a:r>
              <a:rPr lang="en-US" dirty="0" err="1"/>
              <a:t>Penekanan</a:t>
            </a:r>
            <a:r>
              <a:rPr lang="en-US" dirty="0"/>
              <a:t> pada </a:t>
            </a:r>
            <a:r>
              <a:rPr lang="en-US" dirty="0" err="1"/>
              <a:t>ligamen</a:t>
            </a:r>
            <a:r>
              <a:rPr lang="en-US" dirty="0"/>
              <a:t> longitudinal anterior</a:t>
            </a:r>
          </a:p>
          <a:p>
            <a:r>
              <a:rPr lang="en-US" dirty="0" err="1"/>
              <a:t>Penyempitan</a:t>
            </a:r>
            <a:r>
              <a:rPr lang="en-US" dirty="0"/>
              <a:t> 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diskus</a:t>
            </a:r>
            <a:r>
              <a:rPr lang="en-US" dirty="0"/>
              <a:t> posterior dan </a:t>
            </a:r>
            <a:r>
              <a:rPr lang="en-US" dirty="0" err="1"/>
              <a:t>penyempitan</a:t>
            </a:r>
            <a:r>
              <a:rPr lang="en-US" dirty="0"/>
              <a:t> posterior</a:t>
            </a:r>
          </a:p>
          <a:p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mendekatnya</a:t>
            </a:r>
            <a:r>
              <a:rPr lang="en-US" dirty="0"/>
              <a:t> </a:t>
            </a:r>
            <a:r>
              <a:rPr lang="en-US" dirty="0" err="1"/>
              <a:t>faset</a:t>
            </a:r>
            <a:r>
              <a:rPr lang="en-US" dirty="0"/>
              <a:t> </a:t>
            </a:r>
            <a:r>
              <a:rPr lang="en-US" dirty="0" err="1"/>
              <a:t>sendi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65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793D-FEE7-D31C-981C-8C3EB54B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Pelvis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Lumbal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2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F92D-362A-B34C-98E2-17F6645BA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/>
              <a:t>Postur</a:t>
            </a:r>
            <a:r>
              <a:rPr lang="en-US" b="1" dirty="0"/>
              <a:t> </a:t>
            </a:r>
            <a:r>
              <a:rPr lang="en-US" b="1" dirty="0" err="1"/>
              <a:t>Relaks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membungkuk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Relaxed or Slouched Posture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Gangguan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otot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Potensial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pada : </a:t>
            </a:r>
            <a:r>
              <a:rPr lang="en-US" dirty="0" err="1"/>
              <a:t>otot</a:t>
            </a:r>
            <a:r>
              <a:rPr lang="en-US" dirty="0"/>
              <a:t> abdominal </a:t>
            </a:r>
            <a:r>
              <a:rPr lang="en-US" dirty="0" err="1"/>
              <a:t>atas</a:t>
            </a:r>
            <a:r>
              <a:rPr lang="en-US" dirty="0"/>
              <a:t>; </a:t>
            </a:r>
            <a:r>
              <a:rPr lang="en-US" dirty="0" err="1"/>
              <a:t>interkostalis</a:t>
            </a:r>
            <a:r>
              <a:rPr lang="en-US" dirty="0"/>
              <a:t> internal; </a:t>
            </a:r>
            <a:r>
              <a:rPr lang="en-US" dirty="0" err="1"/>
              <a:t>ektensor</a:t>
            </a:r>
            <a:r>
              <a:rPr lang="en-US" dirty="0"/>
              <a:t> </a:t>
            </a:r>
            <a:r>
              <a:rPr lang="en-US" dirty="0" err="1"/>
              <a:t>pinggul</a:t>
            </a:r>
            <a:r>
              <a:rPr lang="en-US" dirty="0"/>
              <a:t>;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ekstensor</a:t>
            </a:r>
            <a:r>
              <a:rPr lang="en-US" dirty="0"/>
              <a:t> </a:t>
            </a:r>
            <a:r>
              <a:rPr lang="en-US" dirty="0" err="1"/>
              <a:t>Lumbal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dan fascia yang </a:t>
            </a:r>
            <a:r>
              <a:rPr lang="en-US" dirty="0" err="1"/>
              <a:t>terkait</a:t>
            </a:r>
            <a:endParaRPr lang="en-US" dirty="0"/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dan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abdominal </a:t>
            </a:r>
            <a:r>
              <a:rPr lang="en-US" dirty="0" err="1"/>
              <a:t>bawah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Penyebab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umum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membungkuk</a:t>
            </a:r>
            <a:endParaRPr lang="en-US" dirty="0"/>
          </a:p>
          <a:p>
            <a:r>
              <a:rPr lang="en-US" dirty="0" err="1"/>
              <a:t>Keletihan</a:t>
            </a:r>
            <a:endParaRPr lang="en-US" dirty="0"/>
          </a:p>
          <a:p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B0E92-8410-D1C1-D314-F6C4855770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4"/>
                </a:solidFill>
              </a:rPr>
              <a:t>Sumber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Gejala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Potensial</a:t>
            </a:r>
            <a:endParaRPr lang="en-US" b="1" dirty="0">
              <a:solidFill>
                <a:schemeClr val="accent4"/>
              </a:solidFill>
            </a:endParaRPr>
          </a:p>
          <a:p>
            <a:r>
              <a:rPr lang="en-US" dirty="0" err="1"/>
              <a:t>Tekanan</a:t>
            </a:r>
            <a:r>
              <a:rPr lang="en-US" dirty="0"/>
              <a:t>  yang </a:t>
            </a:r>
            <a:r>
              <a:rPr lang="en-US" dirty="0" err="1"/>
              <a:t>terjadi</a:t>
            </a:r>
            <a:r>
              <a:rPr lang="en-US" dirty="0"/>
              <a:t> pada : </a:t>
            </a:r>
            <a:r>
              <a:rPr lang="en-US" dirty="0" err="1"/>
              <a:t>ligamen</a:t>
            </a:r>
            <a:r>
              <a:rPr lang="en-US" dirty="0"/>
              <a:t> iliofemoral ; </a:t>
            </a:r>
            <a:r>
              <a:rPr lang="en-US" dirty="0" err="1"/>
              <a:t>Ligamen</a:t>
            </a:r>
            <a:r>
              <a:rPr lang="en-US" dirty="0"/>
              <a:t> longitudinal anterior </a:t>
            </a:r>
            <a:r>
              <a:rPr lang="en-US" dirty="0" err="1"/>
              <a:t>Lumbal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; </a:t>
            </a:r>
            <a:r>
              <a:rPr lang="en-US" dirty="0" err="1"/>
              <a:t>Ligamen</a:t>
            </a:r>
            <a:r>
              <a:rPr lang="en-US" dirty="0"/>
              <a:t> Longitudinal Posterior </a:t>
            </a:r>
            <a:r>
              <a:rPr lang="en-US" dirty="0" err="1"/>
              <a:t>Lumbal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dan regio </a:t>
            </a:r>
            <a:r>
              <a:rPr lang="en-US" dirty="0" err="1"/>
              <a:t>punggung</a:t>
            </a:r>
            <a:r>
              <a:rPr lang="en-US" dirty="0"/>
              <a:t> </a:t>
            </a:r>
          </a:p>
          <a:p>
            <a:r>
              <a:rPr lang="en-US" dirty="0" err="1"/>
              <a:t>Penyempitan</a:t>
            </a:r>
            <a:r>
              <a:rPr lang="en-US" dirty="0"/>
              <a:t> foramen </a:t>
            </a:r>
            <a:r>
              <a:rPr lang="en-US" dirty="0" err="1"/>
              <a:t>intervertebralis</a:t>
            </a:r>
            <a:r>
              <a:rPr lang="en-US" dirty="0"/>
              <a:t> pada </a:t>
            </a:r>
            <a:r>
              <a:rPr lang="en-US" dirty="0" err="1"/>
              <a:t>lumbal</a:t>
            </a:r>
            <a:r>
              <a:rPr lang="en-US" dirty="0"/>
              <a:t> </a:t>
            </a:r>
            <a:r>
              <a:rPr lang="en-US" dirty="0" err="1"/>
              <a:t>bawah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99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793D-FEE7-D31C-981C-8C3EB54B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Pelvis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Lumbal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3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F92D-362A-B34C-98E2-17F6645BA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Postur</a:t>
            </a:r>
            <a:r>
              <a:rPr lang="en-US" b="1" dirty="0"/>
              <a:t> </a:t>
            </a:r>
            <a:r>
              <a:rPr lang="en-US" b="1" dirty="0" err="1"/>
              <a:t>Pinggang</a:t>
            </a:r>
            <a:r>
              <a:rPr lang="en-US" b="1" dirty="0"/>
              <a:t> Datar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[Flat Low-Back Posture]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Gangguan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otot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Potensial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pada : </a:t>
            </a:r>
            <a:r>
              <a:rPr lang="en-US" dirty="0" err="1"/>
              <a:t>otot</a:t>
            </a:r>
            <a:r>
              <a:rPr lang="en-US" dirty="0"/>
              <a:t> abdominis dan </a:t>
            </a:r>
            <a:r>
              <a:rPr lang="en-US" dirty="0" err="1"/>
              <a:t>interkostalis</a:t>
            </a:r>
            <a:endParaRPr lang="en-US" dirty="0"/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dan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ekstensor</a:t>
            </a:r>
            <a:r>
              <a:rPr lang="en-US" dirty="0"/>
              <a:t> </a:t>
            </a:r>
            <a:r>
              <a:rPr lang="en-US" dirty="0" err="1"/>
              <a:t>Lumbal</a:t>
            </a:r>
            <a:r>
              <a:rPr lang="en-US" dirty="0"/>
              <a:t> dan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fleksor</a:t>
            </a:r>
            <a:r>
              <a:rPr lang="en-US" dirty="0"/>
              <a:t> </a:t>
            </a:r>
            <a:r>
              <a:rPr lang="en-US" dirty="0" err="1"/>
              <a:t>pinggul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Penyebab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umum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 err="1"/>
              <a:t>Kebiasaan</a:t>
            </a:r>
            <a:r>
              <a:rPr lang="en-US" dirty="0"/>
              <a:t> duduk-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membungkuk</a:t>
            </a:r>
            <a:endParaRPr lang="en-US" dirty="0"/>
          </a:p>
          <a:p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menekankan</a:t>
            </a:r>
            <a:r>
              <a:rPr lang="en-US" dirty="0"/>
              <a:t> Latihan </a:t>
            </a:r>
            <a:r>
              <a:rPr lang="en-US" dirty="0" err="1"/>
              <a:t>fleksi</a:t>
            </a:r>
            <a:r>
              <a:rPr lang="en-US" dirty="0"/>
              <a:t> pada program Latihan </a:t>
            </a:r>
            <a:r>
              <a:rPr lang="en-US" dirty="0" err="1"/>
              <a:t>umum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B0E92-8410-D1C1-D314-F6C4855770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4"/>
                </a:solidFill>
              </a:rPr>
              <a:t>Sumber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Gejala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b="1" dirty="0" err="1">
                <a:solidFill>
                  <a:schemeClr val="accent4"/>
                </a:solidFill>
              </a:rPr>
              <a:t>Potensial</a:t>
            </a:r>
            <a:endParaRPr lang="en-US" b="1" dirty="0">
              <a:solidFill>
                <a:schemeClr val="accent4"/>
              </a:solidFill>
            </a:endParaRPr>
          </a:p>
          <a:p>
            <a:r>
              <a:rPr lang="en-US" dirty="0" err="1"/>
              <a:t>Kurangnya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Fisiologis</a:t>
            </a:r>
            <a:r>
              <a:rPr lang="en-US" dirty="0"/>
              <a:t> </a:t>
            </a:r>
            <a:r>
              <a:rPr lang="en-US" dirty="0" err="1"/>
              <a:t>Lumbal</a:t>
            </a:r>
            <a:r>
              <a:rPr lang="en-US" dirty="0"/>
              <a:t> yang normal dan 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rentan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.</a:t>
            </a:r>
          </a:p>
          <a:p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diskus</a:t>
            </a:r>
            <a:r>
              <a:rPr lang="en-US" dirty="0"/>
              <a:t> posterior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/>
              <a:t>Nukleus</a:t>
            </a:r>
            <a:r>
              <a:rPr lang="en-US" dirty="0"/>
              <a:t> pulposus </a:t>
            </a:r>
            <a:r>
              <a:rPr lang="en-US" dirty="0" err="1"/>
              <a:t>menyerap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berlebih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 err="1"/>
              <a:t>Nukleus</a:t>
            </a:r>
            <a:r>
              <a:rPr lang="en-US" dirty="0"/>
              <a:t> pulposus </a:t>
            </a:r>
            <a:r>
              <a:rPr lang="en-US" dirty="0" err="1"/>
              <a:t>menonjol</a:t>
            </a:r>
            <a:r>
              <a:rPr lang="en-US" dirty="0"/>
              <a:t> Ketika </a:t>
            </a:r>
            <a:r>
              <a:rPr lang="en-US" dirty="0" err="1"/>
              <a:t>seorng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ekstensi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degeneratif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9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793D-FEE7-D31C-981C-8C3EB54B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Servikal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Torakal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4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F92D-362A-B34C-98E2-17F6645BA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Punggung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Bungkuk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[Round Back-Increased Kyphosis with Forward Head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Gangguan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otot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Potensial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mobillitas</a:t>
            </a:r>
            <a:r>
              <a:rPr lang="en-US" sz="2400" dirty="0"/>
              <a:t> pada :otot2 anterior </a:t>
            </a:r>
            <a:r>
              <a:rPr lang="en-US" sz="2400" dirty="0" err="1"/>
              <a:t>toraks</a:t>
            </a:r>
            <a:r>
              <a:rPr lang="en-US" sz="2400" dirty="0"/>
              <a:t>; </a:t>
            </a:r>
            <a:r>
              <a:rPr lang="en-US" sz="2400" dirty="0" err="1"/>
              <a:t>otot</a:t>
            </a:r>
            <a:r>
              <a:rPr lang="en-US" sz="2400" dirty="0"/>
              <a:t> </a:t>
            </a:r>
            <a:r>
              <a:rPr lang="en-US" sz="2400" dirty="0" err="1"/>
              <a:t>ekstremitas</a:t>
            </a:r>
            <a:r>
              <a:rPr lang="en-US" sz="2400" dirty="0"/>
              <a:t>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toraks</a:t>
            </a:r>
            <a:r>
              <a:rPr lang="en-US" sz="2400" dirty="0"/>
              <a:t>; otot2 </a:t>
            </a:r>
            <a:r>
              <a:rPr lang="en-US" sz="2400" dirty="0" err="1"/>
              <a:t>servikal</a:t>
            </a:r>
            <a:r>
              <a:rPr lang="en-US" sz="2400" dirty="0"/>
              <a:t>/</a:t>
            </a:r>
            <a:r>
              <a:rPr lang="en-US" sz="2400" dirty="0" err="1"/>
              <a:t>suboksipital</a:t>
            </a:r>
            <a:r>
              <a:rPr lang="en-US" sz="2400" dirty="0"/>
              <a:t>; </a:t>
            </a:r>
            <a:r>
              <a:rPr lang="en-US" sz="2400" dirty="0" err="1"/>
              <a:t>Otot</a:t>
            </a:r>
            <a:r>
              <a:rPr lang="en-US" sz="2400" dirty="0"/>
              <a:t> </a:t>
            </a:r>
            <a:r>
              <a:rPr lang="en-US" sz="2400" dirty="0" err="1"/>
              <a:t>punggung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endParaRPr lang="en-US" sz="2400" dirty="0"/>
          </a:p>
          <a:p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performa</a:t>
            </a:r>
            <a:r>
              <a:rPr lang="en-US" sz="2400" dirty="0"/>
              <a:t> </a:t>
            </a:r>
            <a:r>
              <a:rPr lang="en-US" sz="2400" dirty="0" err="1"/>
              <a:t>otot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peregangan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kelemahan</a:t>
            </a:r>
            <a:r>
              <a:rPr lang="en-US" sz="2400" dirty="0"/>
              <a:t> </a:t>
            </a:r>
            <a:r>
              <a:rPr lang="en-US" sz="2400" dirty="0" err="1"/>
              <a:t>otot</a:t>
            </a:r>
            <a:endParaRPr lang="en-US" sz="2400" dirty="0"/>
          </a:p>
          <a:p>
            <a:r>
              <a:rPr lang="en-US" dirty="0" err="1"/>
              <a:t>Ketegangan</a:t>
            </a:r>
            <a:r>
              <a:rPr lang="en-US" dirty="0"/>
              <a:t> otot2 TMJ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Penyebab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umum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sz="2400" dirty="0" err="1"/>
              <a:t>Kebiasaan</a:t>
            </a:r>
            <a:r>
              <a:rPr lang="en-US" sz="2400" dirty="0"/>
              <a:t> duduk-</a:t>
            </a:r>
            <a:r>
              <a:rPr lang="en-US" sz="2400" dirty="0" err="1"/>
              <a:t>berdiri</a:t>
            </a:r>
            <a:r>
              <a:rPr lang="en-US" sz="2400" dirty="0"/>
              <a:t> </a:t>
            </a:r>
            <a:r>
              <a:rPr lang="en-US" sz="2400" dirty="0" err="1"/>
              <a:t>membungkuk</a:t>
            </a:r>
            <a:endParaRPr lang="en-US" sz="2400" dirty="0"/>
          </a:p>
          <a:p>
            <a:r>
              <a:rPr lang="en-US" sz="2400" dirty="0" err="1"/>
              <a:t>Kesejajaran</a:t>
            </a:r>
            <a:r>
              <a:rPr lang="en-US" sz="2400" dirty="0"/>
              <a:t> </a:t>
            </a:r>
            <a:r>
              <a:rPr lang="en-US" sz="2400" dirty="0" err="1"/>
              <a:t>ergonomi</a:t>
            </a:r>
            <a:r>
              <a:rPr lang="en-US" sz="2400" dirty="0"/>
              <a:t> yang </a:t>
            </a:r>
            <a:r>
              <a:rPr lang="en-US" sz="2400" dirty="0" err="1"/>
              <a:t>buruk</a:t>
            </a:r>
            <a:r>
              <a:rPr lang="en-US" sz="2400" dirty="0"/>
              <a:t> di </a:t>
            </a:r>
            <a:r>
              <a:rPr lang="en-US" sz="2400" dirty="0" err="1"/>
              <a:t>lingkungan</a:t>
            </a:r>
            <a:r>
              <a:rPr lang="en-US" sz="2400" dirty="0"/>
              <a:t>  </a:t>
            </a:r>
            <a:r>
              <a:rPr lang="en-US" sz="2400" dirty="0" err="1"/>
              <a:t>kerja</a:t>
            </a:r>
            <a:r>
              <a:rPr lang="en-US" sz="2400" dirty="0"/>
              <a:t> dan di </a:t>
            </a:r>
            <a:r>
              <a:rPr lang="en-US" sz="2400" dirty="0" err="1"/>
              <a:t>rumah</a:t>
            </a:r>
            <a:endParaRPr lang="en-US" sz="2400" dirty="0"/>
          </a:p>
          <a:p>
            <a:r>
              <a:rPr lang="en-US" sz="2400" dirty="0" err="1"/>
              <a:t>Kebiasaan</a:t>
            </a:r>
            <a:r>
              <a:rPr lang="en-US" sz="2400" dirty="0"/>
              <a:t> </a:t>
            </a:r>
            <a:r>
              <a:rPr lang="en-US" sz="2400" dirty="0" err="1"/>
              <a:t>menekankan</a:t>
            </a:r>
            <a:r>
              <a:rPr lang="en-US" sz="2400" dirty="0"/>
              <a:t> Latihan </a:t>
            </a:r>
            <a:r>
              <a:rPr lang="en-US" sz="2400" dirty="0" err="1"/>
              <a:t>fleksi</a:t>
            </a:r>
            <a:r>
              <a:rPr lang="en-US" sz="2400" dirty="0"/>
              <a:t> pada program Latihan </a:t>
            </a:r>
            <a:r>
              <a:rPr lang="en-US" sz="2400" dirty="0" err="1"/>
              <a:t>umum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B0E92-8410-D1C1-D314-F6C485577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2"/>
                </a:solidFill>
              </a:rPr>
              <a:t>Sumber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Gejala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Potensial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 err="1"/>
              <a:t>Keletihan</a:t>
            </a:r>
            <a:r>
              <a:rPr lang="en-US" dirty="0"/>
              <a:t> pada </a:t>
            </a:r>
            <a:r>
              <a:rPr lang="en-US" dirty="0" err="1"/>
              <a:t>otot</a:t>
            </a:r>
            <a:r>
              <a:rPr lang="en-US" dirty="0"/>
              <a:t> erector spinae </a:t>
            </a:r>
            <a:r>
              <a:rPr lang="en-US" dirty="0" err="1"/>
              <a:t>torasik</a:t>
            </a:r>
            <a:r>
              <a:rPr lang="en-US" dirty="0"/>
              <a:t> dan retractor scapula</a:t>
            </a:r>
          </a:p>
          <a:p>
            <a:r>
              <a:rPr lang="en-US" dirty="0" err="1"/>
              <a:t>Impingemen</a:t>
            </a:r>
            <a:r>
              <a:rPr lang="en-US" dirty="0"/>
              <a:t> TOS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ketegangan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scalenus , pectoralis minor dan </a:t>
            </a:r>
            <a:r>
              <a:rPr lang="en-US" dirty="0" err="1"/>
              <a:t>protraksi</a:t>
            </a:r>
            <a:r>
              <a:rPr lang="en-US" dirty="0"/>
              <a:t> scapula</a:t>
            </a:r>
          </a:p>
          <a:p>
            <a:r>
              <a:rPr lang="en-US" dirty="0" err="1"/>
              <a:t>Impingemen</a:t>
            </a:r>
            <a:r>
              <a:rPr lang="en-US" dirty="0"/>
              <a:t> pada ligamen2 cervical </a:t>
            </a:r>
            <a:r>
              <a:rPr lang="en-US" dirty="0" err="1"/>
              <a:t>bawah</a:t>
            </a:r>
            <a:r>
              <a:rPr lang="en-US" dirty="0"/>
              <a:t> dan </a:t>
            </a:r>
            <a:r>
              <a:rPr lang="en-US" dirty="0" err="1"/>
              <a:t>torasik</a:t>
            </a:r>
            <a:endParaRPr lang="en-US" dirty="0"/>
          </a:p>
          <a:p>
            <a:r>
              <a:rPr lang="en-US" dirty="0" err="1"/>
              <a:t>Iritasi</a:t>
            </a:r>
            <a:r>
              <a:rPr lang="en-US" dirty="0"/>
              <a:t> pada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faset</a:t>
            </a:r>
            <a:r>
              <a:rPr lang="en-US" dirty="0"/>
              <a:t> di </a:t>
            </a:r>
            <a:r>
              <a:rPr lang="en-US" dirty="0" err="1"/>
              <a:t>servikal</a:t>
            </a:r>
            <a:r>
              <a:rPr lang="en-US" dirty="0"/>
              <a:t> </a:t>
            </a:r>
            <a:r>
              <a:rPr lang="en-US" dirty="0" err="1"/>
              <a:t>atas</a:t>
            </a:r>
            <a:endParaRPr lang="en-US" dirty="0"/>
          </a:p>
          <a:p>
            <a:r>
              <a:rPr lang="en-US" dirty="0" err="1"/>
              <a:t>Impingemen</a:t>
            </a:r>
            <a:r>
              <a:rPr lang="en-US" dirty="0"/>
              <a:t> </a:t>
            </a:r>
            <a:r>
              <a:rPr lang="en-US" dirty="0" err="1"/>
              <a:t>pleksus</a:t>
            </a:r>
            <a:r>
              <a:rPr lang="en-US" dirty="0"/>
              <a:t> cervical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skapula</a:t>
            </a:r>
            <a:r>
              <a:rPr lang="en-US" dirty="0"/>
              <a:t> yang </a:t>
            </a:r>
            <a:r>
              <a:rPr lang="en-US" dirty="0" err="1"/>
              <a:t>tegang</a:t>
            </a:r>
            <a:endParaRPr lang="en-US" dirty="0"/>
          </a:p>
          <a:p>
            <a:r>
              <a:rPr lang="en-US" dirty="0" err="1"/>
              <a:t>Impingemen</a:t>
            </a:r>
            <a:r>
              <a:rPr lang="en-US" dirty="0"/>
              <a:t> pada nervus </a:t>
            </a:r>
            <a:r>
              <a:rPr lang="en-US" dirty="0" err="1"/>
              <a:t>oksipital</a:t>
            </a:r>
            <a:r>
              <a:rPr lang="en-US" dirty="0"/>
              <a:t> mayor/tension headache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ketegangan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trapezius </a:t>
            </a:r>
            <a:r>
              <a:rPr lang="en-US" dirty="0" err="1"/>
              <a:t>atas</a:t>
            </a:r>
            <a:endParaRPr lang="en-US" dirty="0"/>
          </a:p>
          <a:p>
            <a:r>
              <a:rPr lang="en-US" dirty="0"/>
              <a:t>Problem TMJ</a:t>
            </a:r>
          </a:p>
          <a:p>
            <a:r>
              <a:rPr lang="en-US" dirty="0" err="1"/>
              <a:t>Lesi</a:t>
            </a:r>
            <a:r>
              <a:rPr lang="en-US" dirty="0"/>
              <a:t> </a:t>
            </a:r>
            <a:r>
              <a:rPr lang="en-US" dirty="0" err="1"/>
              <a:t>diskus</a:t>
            </a:r>
            <a:r>
              <a:rPr lang="en-US" dirty="0"/>
              <a:t> </a:t>
            </a:r>
            <a:r>
              <a:rPr lang="en-US" dirty="0" err="1"/>
              <a:t>servikal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postur</a:t>
            </a:r>
            <a:r>
              <a:rPr lang="en-US" dirty="0"/>
              <a:t> </a:t>
            </a:r>
            <a:r>
              <a:rPr lang="en-US" dirty="0" err="1"/>
              <a:t>fleksi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76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793D-FEE7-D31C-981C-8C3EB54B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regio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Servikal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Torakal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5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F92D-362A-B34C-98E2-17F6645BA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Punggung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Atas dan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Leher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[Flat Upper Back and Neck Posture]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Gangguan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otot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Potensial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mobilitas</a:t>
            </a:r>
            <a:r>
              <a:rPr lang="en-US" sz="2400" dirty="0"/>
              <a:t> </a:t>
            </a:r>
            <a:r>
              <a:rPr lang="en-US" sz="2400" dirty="0" err="1"/>
              <a:t>otot-otot</a:t>
            </a:r>
            <a:r>
              <a:rPr lang="en-US" sz="2400" dirty="0"/>
              <a:t> </a:t>
            </a:r>
            <a:r>
              <a:rPr lang="en-US" sz="2400" dirty="0" err="1"/>
              <a:t>leher</a:t>
            </a:r>
            <a:r>
              <a:rPr lang="en-US" sz="2400" dirty="0"/>
              <a:t> anterior , </a:t>
            </a:r>
            <a:r>
              <a:rPr lang="en-US" sz="2400" dirty="0" err="1"/>
              <a:t>otot-otot</a:t>
            </a:r>
            <a:r>
              <a:rPr lang="en-US" sz="2400" dirty="0"/>
              <a:t> </a:t>
            </a:r>
            <a:r>
              <a:rPr lang="en-US" sz="2400" dirty="0" err="1"/>
              <a:t>erektor</a:t>
            </a:r>
            <a:r>
              <a:rPr lang="en-US" sz="2400" dirty="0"/>
              <a:t> spine dan </a:t>
            </a:r>
            <a:r>
              <a:rPr lang="en-US" sz="2400" dirty="0" err="1"/>
              <a:t>otot-otot</a:t>
            </a:r>
            <a:r>
              <a:rPr lang="en-US" sz="2400" dirty="0"/>
              <a:t> retractor </a:t>
            </a:r>
            <a:r>
              <a:rPr lang="en-US" sz="2400" dirty="0" err="1"/>
              <a:t>skapula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Penyebab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umum</a:t>
            </a:r>
            <a:endParaRPr lang="en-US" b="1" dirty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r>
              <a:rPr lang="en-US" sz="2400" dirty="0" err="1"/>
              <a:t>Bukanlah</a:t>
            </a:r>
            <a:r>
              <a:rPr lang="en-US" sz="2400" dirty="0"/>
              <a:t> </a:t>
            </a:r>
            <a:r>
              <a:rPr lang="en-US" sz="2400" dirty="0" err="1"/>
              <a:t>peyimpangan</a:t>
            </a:r>
            <a:r>
              <a:rPr lang="en-US" sz="2400" dirty="0"/>
              <a:t> </a:t>
            </a:r>
            <a:r>
              <a:rPr lang="en-US" sz="2400" dirty="0" err="1"/>
              <a:t>postur</a:t>
            </a:r>
            <a:r>
              <a:rPr lang="en-US" sz="2400" dirty="0"/>
              <a:t> yang </a:t>
            </a:r>
            <a:r>
              <a:rPr lang="en-US" sz="2400" dirty="0" err="1"/>
              <a:t>umum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Terjadi</a:t>
            </a:r>
            <a:r>
              <a:rPr lang="en-US" sz="2400" dirty="0"/>
              <a:t> pada </a:t>
            </a:r>
            <a:r>
              <a:rPr lang="en-US" sz="2400" dirty="0" err="1"/>
              <a:t>postur</a:t>
            </a:r>
            <a:r>
              <a:rPr lang="en-US" sz="2400" dirty="0"/>
              <a:t> </a:t>
            </a:r>
            <a:r>
              <a:rPr lang="en-US" sz="2400" dirty="0" err="1"/>
              <a:t>militer</a:t>
            </a:r>
            <a:r>
              <a:rPr lang="en-US" sz="2400" dirty="0"/>
              <a:t> yang </a:t>
            </a:r>
            <a:r>
              <a:rPr lang="en-US" sz="2400" dirty="0" err="1"/>
              <a:t>berlebihan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B0E92-8410-D1C1-D314-F6C485577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2"/>
                </a:solidFill>
              </a:rPr>
              <a:t>Sumber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Gejala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Potensial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 err="1"/>
              <a:t>Keletihan</a:t>
            </a:r>
            <a:r>
              <a:rPr lang="en-US" dirty="0"/>
              <a:t> pada </a:t>
            </a:r>
            <a:r>
              <a:rPr lang="en-US" dirty="0" err="1"/>
              <a:t>otot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postur</a:t>
            </a:r>
            <a:endParaRPr lang="en-US" dirty="0"/>
          </a:p>
          <a:p>
            <a:r>
              <a:rPr lang="en-US" dirty="0" err="1"/>
              <a:t>Kompresi</a:t>
            </a:r>
            <a:r>
              <a:rPr lang="en-US" dirty="0"/>
              <a:t> TOS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klavikula</a:t>
            </a:r>
            <a:r>
              <a:rPr lang="en-US" dirty="0"/>
              <a:t> dan </a:t>
            </a:r>
            <a:r>
              <a:rPr lang="en-US" dirty="0" err="1"/>
              <a:t>kosta</a:t>
            </a:r>
            <a:endParaRPr lang="en-US" dirty="0"/>
          </a:p>
          <a:p>
            <a:r>
              <a:rPr lang="en-US" dirty="0"/>
              <a:t>Nyeri TMJ</a:t>
            </a:r>
          </a:p>
          <a:p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i="1" dirty="0"/>
              <a:t>shock-absorbing function of the </a:t>
            </a:r>
            <a:r>
              <a:rPr lang="en-US" i="1" dirty="0" err="1"/>
              <a:t>kypholordotic</a:t>
            </a:r>
            <a:r>
              <a:rPr lang="en-US" i="1" dirty="0"/>
              <a:t> curvature </a:t>
            </a:r>
            <a:r>
              <a:rPr lang="en-US" dirty="0"/>
              <a:t> </a:t>
            </a:r>
            <a:r>
              <a:rPr lang="en-US" dirty="0" err="1"/>
              <a:t>akibatnya</a:t>
            </a:r>
            <a:r>
              <a:rPr lang="en-US" dirty="0"/>
              <a:t> </a:t>
            </a:r>
            <a:r>
              <a:rPr lang="en-US" dirty="0" err="1"/>
              <a:t>leher</a:t>
            </a:r>
            <a:r>
              <a:rPr lang="en-US" dirty="0"/>
              <a:t> </a:t>
            </a:r>
            <a:r>
              <a:rPr lang="en-US" dirty="0" err="1"/>
              <a:t>rentan</a:t>
            </a:r>
            <a:r>
              <a:rPr lang="en-US" dirty="0"/>
              <a:t> </a:t>
            </a:r>
            <a:r>
              <a:rPr lang="en-US" dirty="0" err="1"/>
              <a:t>cedera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AE94D-7735-2A2C-777A-EDB0D27D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A2.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Abnormal-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Kifosis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BC02C-D4A7-25D2-3808-ACFF626908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err="1"/>
              <a:t>Kifosis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adalah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 err="1">
                <a:solidFill>
                  <a:srgbClr val="0070C0"/>
                </a:solidFill>
              </a:rPr>
              <a:t>Kelainan</a:t>
            </a:r>
            <a:r>
              <a:rPr lang="en-US" dirty="0">
                <a:solidFill>
                  <a:srgbClr val="0070C0"/>
                </a:solidFill>
              </a:rPr>
              <a:t> pada </a:t>
            </a:r>
            <a:r>
              <a:rPr lang="en-US" dirty="0" err="1">
                <a:solidFill>
                  <a:srgbClr val="0070C0"/>
                </a:solidFill>
              </a:rPr>
              <a:t>lengkungan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tulang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belakang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Punggung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bagian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atas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terlihat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membungkuk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atau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bengkok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secara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tidak</a:t>
            </a:r>
            <a:r>
              <a:rPr lang="en-US" dirty="0">
                <a:solidFill>
                  <a:srgbClr val="0070C0"/>
                </a:solidFill>
              </a:rPr>
              <a:t> normal.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3DCE37-E6C5-2421-F7C1-3FE4187E29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08121" y="1600202"/>
            <a:ext cx="4166760" cy="4525963"/>
          </a:xfrm>
        </p:spPr>
      </p:pic>
    </p:spTree>
    <p:extLst>
      <p:ext uri="{BB962C8B-B14F-4D97-AF65-F5344CB8AC3E}">
        <p14:creationId xmlns:p14="http://schemas.microsoft.com/office/powerpoint/2010/main" val="91149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C763-8E3F-5BE6-84CE-B79742AE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A2.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Abnormal-Lordosis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1D3BA-FAFE-7013-79E0-7C738173F2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Lordosis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B050"/>
                </a:solidFill>
              </a:rPr>
              <a:t>Gangguan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tulang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belakang</a:t>
            </a:r>
            <a:r>
              <a:rPr lang="en-US" dirty="0">
                <a:solidFill>
                  <a:srgbClr val="00B050"/>
                </a:solidFill>
              </a:rPr>
              <a:t> pada </a:t>
            </a:r>
            <a:r>
              <a:rPr lang="en-US" dirty="0" err="1">
                <a:solidFill>
                  <a:srgbClr val="00B050"/>
                </a:solidFill>
              </a:rPr>
              <a:t>punggung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bawah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r>
              <a:rPr lang="en-US" dirty="0" err="1">
                <a:solidFill>
                  <a:srgbClr val="00B050"/>
                </a:solidFill>
              </a:rPr>
              <a:t>Memiliki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kelengkungan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berlebihan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err="1">
                <a:solidFill>
                  <a:srgbClr val="00B050"/>
                </a:solidFill>
              </a:rPr>
              <a:t>Sehingga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seolah-olah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tulang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tertarik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depan</a:t>
            </a:r>
            <a:r>
              <a:rPr lang="en-US"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BE4576-147A-81B6-3CD0-79361ABBDC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1974" y="1752601"/>
            <a:ext cx="3948827" cy="4319360"/>
          </a:xfrm>
        </p:spPr>
      </p:pic>
    </p:spTree>
    <p:extLst>
      <p:ext uri="{BB962C8B-B14F-4D97-AF65-F5344CB8AC3E}">
        <p14:creationId xmlns:p14="http://schemas.microsoft.com/office/powerpoint/2010/main" val="40278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4C8B-E0F3-1F42-7059-A9B7A3CD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A2.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Abnormal-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Skoliosis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F7D75-DAAF-FF82-0CD7-0CEEEC5329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err="1"/>
              <a:t>Skoliosis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C00000"/>
                </a:solidFill>
              </a:rPr>
              <a:t>Gangguan</a:t>
            </a:r>
            <a:r>
              <a:rPr lang="en-US" dirty="0">
                <a:solidFill>
                  <a:srgbClr val="C00000"/>
                </a:solidFill>
              </a:rPr>
              <a:t>/ </a:t>
            </a:r>
            <a:r>
              <a:rPr lang="en-US" dirty="0" err="1">
                <a:solidFill>
                  <a:srgbClr val="C00000"/>
                </a:solidFill>
              </a:rPr>
              <a:t>Kelainan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penyimpangan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tulang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belakang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dengan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kelengkungan</a:t>
            </a:r>
            <a:r>
              <a:rPr lang="en-US" dirty="0">
                <a:solidFill>
                  <a:srgbClr val="C00000"/>
                </a:solidFill>
              </a:rPr>
              <a:t> yang abnormal</a:t>
            </a:r>
          </a:p>
          <a:p>
            <a:r>
              <a:rPr lang="en-US" dirty="0" err="1">
                <a:solidFill>
                  <a:srgbClr val="C00000"/>
                </a:solidFill>
              </a:rPr>
              <a:t>Penyimpangan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kelengkungan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tulang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belakang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dari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lokasi</a:t>
            </a:r>
            <a:r>
              <a:rPr lang="en-US" dirty="0">
                <a:solidFill>
                  <a:srgbClr val="C00000"/>
                </a:solidFill>
              </a:rPr>
              <a:t> garis </a:t>
            </a:r>
            <a:r>
              <a:rPr lang="en-US" dirty="0" err="1">
                <a:solidFill>
                  <a:srgbClr val="C00000"/>
                </a:solidFill>
              </a:rPr>
              <a:t>tengah</a:t>
            </a:r>
            <a:r>
              <a:rPr lang="en-US" dirty="0">
                <a:solidFill>
                  <a:srgbClr val="C00000"/>
                </a:solidFill>
              </a:rPr>
              <a:t> normal, </a:t>
            </a:r>
          </a:p>
          <a:p>
            <a:r>
              <a:rPr lang="en-US" dirty="0" err="1">
                <a:solidFill>
                  <a:srgbClr val="C00000"/>
                </a:solidFill>
              </a:rPr>
              <a:t>Kelengkungan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tulang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belakang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berbentuk</a:t>
            </a:r>
            <a:r>
              <a:rPr lang="en-US" dirty="0">
                <a:solidFill>
                  <a:srgbClr val="C00000"/>
                </a:solidFill>
              </a:rPr>
              <a:t> C </a:t>
            </a:r>
            <a:r>
              <a:rPr lang="en-US" dirty="0" err="1">
                <a:solidFill>
                  <a:srgbClr val="C00000"/>
                </a:solidFill>
              </a:rPr>
              <a:t>atau</a:t>
            </a:r>
            <a:r>
              <a:rPr lang="en-US" dirty="0">
                <a:solidFill>
                  <a:srgbClr val="C00000"/>
                </a:solidFill>
              </a:rPr>
              <a:t> 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E38007-4072-AEB9-FDAF-6F43BC6559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43499" y="1905000"/>
            <a:ext cx="3983654" cy="4221164"/>
          </a:xfrm>
        </p:spPr>
      </p:pic>
    </p:spTree>
    <p:extLst>
      <p:ext uri="{BB962C8B-B14F-4D97-AF65-F5344CB8AC3E}">
        <p14:creationId xmlns:p14="http://schemas.microsoft.com/office/powerpoint/2010/main" val="1056378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F022-BBE2-5266-CEBC-7E4B290E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 B. Strain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otot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kerobekan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memar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leher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punggung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pinggang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242E-5006-97C7-E829-33DA8A33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Pengertian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Strain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Tear/</a:t>
            </a:r>
            <a:r>
              <a:rPr lang="en-US" dirty="0" err="1"/>
              <a:t>kerobekan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Memar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E2B6A-1F99-83A7-7291-36846C666C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Body Structure  dan Body Function Impairments/ICF</a:t>
            </a:r>
          </a:p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3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F022-BBE2-5266-CEBC-7E4B290E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 C;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Imflamasi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dileher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punggung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pinggang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akut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242E-5006-97C7-E829-33DA8A33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Imflamasi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akut</a:t>
            </a:r>
            <a:r>
              <a:rPr lang="en-US" dirty="0">
                <a:solidFill>
                  <a:srgbClr val="FF0000"/>
                </a:solidFill>
              </a:rPr>
              <a:t> regio di </a:t>
            </a:r>
            <a:r>
              <a:rPr lang="en-US" dirty="0" err="1">
                <a:solidFill>
                  <a:srgbClr val="FF0000"/>
                </a:solidFill>
              </a:rPr>
              <a:t>leher</a:t>
            </a:r>
            <a:r>
              <a:rPr lang="en-US" dirty="0">
                <a:solidFill>
                  <a:srgbClr val="FF0000"/>
                </a:solidFill>
              </a:rPr>
              <a:t>, di </a:t>
            </a:r>
            <a:r>
              <a:rPr lang="en-US" dirty="0" err="1">
                <a:solidFill>
                  <a:srgbClr val="FF0000"/>
                </a:solidFill>
              </a:rPr>
              <a:t>Punggung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Pinggang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E2B6A-1F99-83A7-7291-36846C666C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Body Structure  / Body Function Impairments , </a:t>
            </a:r>
            <a:r>
              <a:rPr lang="en-US" b="1" dirty="0" err="1"/>
              <a:t>Keterbatasan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dan </a:t>
            </a:r>
            <a:r>
              <a:rPr lang="en-US" b="1" dirty="0" err="1"/>
              <a:t>Keterbatasan</a:t>
            </a:r>
            <a:r>
              <a:rPr lang="en-US" b="1" dirty="0"/>
              <a:t> </a:t>
            </a:r>
            <a:r>
              <a:rPr lang="en-US" b="1" dirty="0" err="1"/>
              <a:t>Kemampuan</a:t>
            </a:r>
            <a:r>
              <a:rPr lang="en-US" b="1" dirty="0"/>
              <a:t> </a:t>
            </a:r>
            <a:r>
              <a:rPr lang="en-US" b="1" dirty="0" err="1"/>
              <a:t>Partisipasi</a:t>
            </a:r>
            <a:r>
              <a:rPr lang="en-US" b="1" dirty="0"/>
              <a:t> ICF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</a:t>
            </a:r>
            <a:r>
              <a:rPr lang="en-US" dirty="0" err="1"/>
              <a:t>sendi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Motorik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Performa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ROM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651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F022-BBE2-5266-CEBC-7E4B290E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I D Spinal Disorders/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sumsum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dileher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punggung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pinggang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242E-5006-97C7-E829-33DA8A33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00B050"/>
                </a:solidFill>
              </a:rPr>
              <a:t>Penyakit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Diskus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Degeneratif</a:t>
            </a:r>
            <a:r>
              <a:rPr lang="en-US" b="1" dirty="0">
                <a:solidFill>
                  <a:srgbClr val="00B050"/>
                </a:solidFill>
              </a:rPr>
              <a:t> [</a:t>
            </a:r>
            <a:r>
              <a:rPr lang="en-US" b="1" dirty="0" err="1">
                <a:solidFill>
                  <a:srgbClr val="00B050"/>
                </a:solidFill>
              </a:rPr>
              <a:t>Degeneratif</a:t>
            </a:r>
            <a:r>
              <a:rPr lang="en-US" b="1" dirty="0">
                <a:solidFill>
                  <a:srgbClr val="00B050"/>
                </a:solidFill>
              </a:rPr>
              <a:t> Disc Diseases, DDD]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E2B6A-1F99-83A7-7291-36846C666C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Body Structure -Body Function Impairments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 </a:t>
            </a:r>
            <a:r>
              <a:rPr lang="en-US" dirty="0" err="1"/>
              <a:t>sendi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motoric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Performa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ROM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refleks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6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2D74-131D-E140-2881-238E27B6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 D1. Istilah2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cedera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degenerasi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Diskus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DAF64-B6DE-F87A-43AB-A11BFD798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Hernia</a:t>
            </a:r>
            <a:r>
              <a:rPr lang="en-US" b="1" dirty="0"/>
              <a:t> : Anulus  </a:t>
            </a:r>
            <a:r>
              <a:rPr lang="en-US" b="1" dirty="0" err="1"/>
              <a:t>menonjol</a:t>
            </a:r>
            <a:r>
              <a:rPr lang="en-US" b="1" dirty="0"/>
              <a:t> </a:t>
            </a:r>
            <a:r>
              <a:rPr lang="en-US" b="1" dirty="0" err="1"/>
              <a:t>keluar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batas </a:t>
            </a:r>
            <a:r>
              <a:rPr lang="en-US" b="1" dirty="0" err="1"/>
              <a:t>pinggir</a:t>
            </a:r>
            <a:r>
              <a:rPr lang="en-US" b="1" dirty="0"/>
              <a:t> </a:t>
            </a:r>
            <a:r>
              <a:rPr lang="en-US" b="1" dirty="0" err="1"/>
              <a:t>normalnya</a:t>
            </a:r>
            <a:endParaRPr lang="en-US" b="1" dirty="0"/>
          </a:p>
          <a:p>
            <a:r>
              <a:rPr lang="en-US" b="1" dirty="0" err="1">
                <a:solidFill>
                  <a:srgbClr val="00B050"/>
                </a:solidFill>
              </a:rPr>
              <a:t>Protrusi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/>
              <a:t>: Material </a:t>
            </a:r>
            <a:r>
              <a:rPr lang="en-US" b="1" dirty="0" err="1"/>
              <a:t>Nukleus</a:t>
            </a:r>
            <a:r>
              <a:rPr lang="en-US" b="1" dirty="0"/>
              <a:t> </a:t>
            </a:r>
            <a:r>
              <a:rPr lang="en-US" b="1" dirty="0" err="1"/>
              <a:t>ditahan</a:t>
            </a:r>
            <a:r>
              <a:rPr lang="en-US" b="1" dirty="0"/>
              <a:t> oleh  </a:t>
            </a:r>
            <a:r>
              <a:rPr lang="en-US" b="1" dirty="0" err="1"/>
              <a:t>lapisan</a:t>
            </a:r>
            <a:r>
              <a:rPr lang="en-US" b="1" dirty="0"/>
              <a:t> </a:t>
            </a:r>
            <a:r>
              <a:rPr lang="en-US" b="1" dirty="0" err="1"/>
              <a:t>terluar</a:t>
            </a:r>
            <a:r>
              <a:rPr lang="en-US" b="1" dirty="0"/>
              <a:t> anulus dan </a:t>
            </a:r>
            <a:r>
              <a:rPr lang="en-US" b="1" dirty="0" err="1"/>
              <a:t>struktur</a:t>
            </a:r>
            <a:r>
              <a:rPr lang="en-US" b="1" dirty="0"/>
              <a:t> ligament </a:t>
            </a:r>
            <a:r>
              <a:rPr lang="en-US" b="1" dirty="0" err="1"/>
              <a:t>penopang</a:t>
            </a:r>
            <a:endParaRPr lang="en-US" b="1" dirty="0"/>
          </a:p>
          <a:p>
            <a:r>
              <a:rPr lang="en-US" b="1" dirty="0" err="1">
                <a:solidFill>
                  <a:srgbClr val="FF0000"/>
                </a:solidFill>
              </a:rPr>
              <a:t>Prolaps</a:t>
            </a:r>
            <a:r>
              <a:rPr lang="en-US" b="1" dirty="0"/>
              <a:t>: Material nucleus rupture total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kanalis</a:t>
            </a:r>
            <a:r>
              <a:rPr lang="en-US" b="1" dirty="0"/>
              <a:t> </a:t>
            </a:r>
            <a:r>
              <a:rPr lang="en-US" b="1" dirty="0" err="1"/>
              <a:t>vertebralis</a:t>
            </a:r>
            <a:endParaRPr lang="en-US" b="1" dirty="0"/>
          </a:p>
          <a:p>
            <a:r>
              <a:rPr lang="en-US" b="1" dirty="0" err="1">
                <a:solidFill>
                  <a:srgbClr val="C00000"/>
                </a:solidFill>
              </a:rPr>
              <a:t>Ekstruksi</a:t>
            </a:r>
            <a:r>
              <a:rPr lang="en-US" b="1" dirty="0"/>
              <a:t> : Material nucleus </a:t>
            </a:r>
            <a:r>
              <a:rPr lang="en-US" b="1" dirty="0" err="1"/>
              <a:t>keluar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batas ligament longitudinal posterior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diatas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 dan di </a:t>
            </a:r>
            <a:r>
              <a:rPr lang="en-US" b="1" dirty="0" err="1"/>
              <a:t>bawah</a:t>
            </a:r>
            <a:r>
              <a:rPr lang="en-US" b="1" dirty="0"/>
              <a:t> </a:t>
            </a: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diskus</a:t>
            </a:r>
            <a:r>
              <a:rPr lang="en-US" b="1" dirty="0"/>
              <a:t>. Tapi </a:t>
            </a: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berkontak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diskus</a:t>
            </a:r>
            <a:endParaRPr lang="en-US" b="1" dirty="0"/>
          </a:p>
          <a:p>
            <a:r>
              <a:rPr lang="en-US" b="1" dirty="0" err="1"/>
              <a:t>Sekuestrasi</a:t>
            </a:r>
            <a:r>
              <a:rPr lang="en-US" b="1" dirty="0"/>
              <a:t> </a:t>
            </a:r>
            <a:r>
              <a:rPr lang="en-US" b="1" dirty="0" err="1"/>
              <a:t>bebas</a:t>
            </a:r>
            <a:r>
              <a:rPr lang="en-US" b="1" dirty="0"/>
              <a:t> : </a:t>
            </a:r>
            <a:r>
              <a:rPr lang="en-US" b="1" dirty="0" err="1"/>
              <a:t>Nukleus</a:t>
            </a:r>
            <a:r>
              <a:rPr lang="en-US" b="1" dirty="0"/>
              <a:t> yang </a:t>
            </a:r>
            <a:r>
              <a:rPr lang="en-US" b="1" dirty="0" err="1"/>
              <a:t>terekstrusi</a:t>
            </a:r>
            <a:r>
              <a:rPr lang="en-US" b="1" dirty="0"/>
              <a:t> </a:t>
            </a:r>
            <a:r>
              <a:rPr lang="en-US" b="1" dirty="0" err="1"/>
              <a:t>terpisah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 </a:t>
            </a:r>
            <a:r>
              <a:rPr lang="en-US" b="1" dirty="0" err="1"/>
              <a:t>Diskus</a:t>
            </a:r>
            <a:r>
              <a:rPr lang="en-US" b="1" dirty="0"/>
              <a:t> dan </a:t>
            </a:r>
            <a:r>
              <a:rPr lang="en-US" b="1" dirty="0" err="1"/>
              <a:t>menjauhi</a:t>
            </a:r>
            <a:r>
              <a:rPr lang="en-US" b="1" dirty="0"/>
              <a:t> area </a:t>
            </a:r>
            <a:r>
              <a:rPr lang="en-US" b="1" dirty="0" err="1"/>
              <a:t>prolaps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2404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3BFD-C30A-A7E4-EAD5-88A821646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335" y="34309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 D1.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Umum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Terkait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Protruksi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Diskus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Lumbal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F7B93-DE01-EB1C-FAE0-D84257FD0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Nyeri </a:t>
            </a:r>
            <a:r>
              <a:rPr lang="en-US" b="1" i="1" dirty="0">
                <a:solidFill>
                  <a:srgbClr val="00B050"/>
                </a:solidFill>
              </a:rPr>
              <a:t>, muscle guarding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Postur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fleksi</a:t>
            </a:r>
            <a:r>
              <a:rPr lang="en-US" b="1" dirty="0">
                <a:solidFill>
                  <a:srgbClr val="00B050"/>
                </a:solidFill>
              </a:rPr>
              <a:t> dan </a:t>
            </a:r>
            <a:r>
              <a:rPr lang="en-US" b="1" dirty="0" err="1">
                <a:solidFill>
                  <a:srgbClr val="00B050"/>
                </a:solidFill>
              </a:rPr>
              <a:t>deviasi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menjauhi</a:t>
            </a:r>
            <a:r>
              <a:rPr lang="en-US" b="1" dirty="0">
                <a:solidFill>
                  <a:srgbClr val="00B050"/>
                </a:solidFill>
              </a:rPr>
              <a:t> [</a:t>
            </a:r>
            <a:r>
              <a:rPr lang="en-US" b="1" dirty="0" err="1">
                <a:solidFill>
                  <a:srgbClr val="00B050"/>
                </a:solidFill>
              </a:rPr>
              <a:t>biasanya</a:t>
            </a:r>
            <a:r>
              <a:rPr lang="en-US" b="1" dirty="0">
                <a:solidFill>
                  <a:srgbClr val="00B050"/>
                </a:solidFill>
              </a:rPr>
              <a:t>] </a:t>
            </a:r>
            <a:r>
              <a:rPr lang="en-US" b="1" dirty="0" err="1">
                <a:solidFill>
                  <a:srgbClr val="00B050"/>
                </a:solidFill>
              </a:rPr>
              <a:t>sisi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gejala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err="1">
                <a:solidFill>
                  <a:srgbClr val="00B050"/>
                </a:solidFill>
              </a:rPr>
              <a:t>Gejala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Neurologis</a:t>
            </a:r>
            <a:r>
              <a:rPr lang="en-US" b="1" dirty="0">
                <a:solidFill>
                  <a:srgbClr val="00B050"/>
                </a:solidFill>
              </a:rPr>
              <a:t> pada dermatome dan </a:t>
            </a:r>
            <a:r>
              <a:rPr lang="en-US" b="1" dirty="0" err="1">
                <a:solidFill>
                  <a:srgbClr val="00B050"/>
                </a:solidFill>
              </a:rPr>
              <a:t>mungkin</a:t>
            </a:r>
            <a:r>
              <a:rPr lang="en-US" b="1" dirty="0">
                <a:solidFill>
                  <a:srgbClr val="00B050"/>
                </a:solidFill>
              </a:rPr>
              <a:t> juga </a:t>
            </a:r>
            <a:r>
              <a:rPr lang="en-US" b="1" dirty="0" err="1">
                <a:solidFill>
                  <a:srgbClr val="00B050"/>
                </a:solidFill>
              </a:rPr>
              <a:t>miotom</a:t>
            </a:r>
            <a:r>
              <a:rPr lang="en-US" b="1" dirty="0">
                <a:solidFill>
                  <a:srgbClr val="00B050"/>
                </a:solidFill>
              </a:rPr>
              <a:t> pada </a:t>
            </a:r>
            <a:r>
              <a:rPr lang="en-US" b="1" dirty="0" err="1">
                <a:solidFill>
                  <a:srgbClr val="00B050"/>
                </a:solidFill>
              </a:rPr>
              <a:t>akar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saraf</a:t>
            </a:r>
            <a:r>
              <a:rPr lang="en-US" b="1" dirty="0">
                <a:solidFill>
                  <a:srgbClr val="00B050"/>
                </a:solidFill>
              </a:rPr>
              <a:t> yang </a:t>
            </a:r>
            <a:r>
              <a:rPr lang="en-US" b="1" dirty="0" err="1">
                <a:solidFill>
                  <a:srgbClr val="00B050"/>
                </a:solidFill>
              </a:rPr>
              <a:t>terganggu</a:t>
            </a:r>
            <a:r>
              <a:rPr lang="en-US" b="1" dirty="0">
                <a:solidFill>
                  <a:srgbClr val="00B050"/>
                </a:solidFill>
              </a:rPr>
              <a:t>.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Peningkatan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gejala</a:t>
            </a:r>
            <a:r>
              <a:rPr lang="en-US" b="1" dirty="0">
                <a:solidFill>
                  <a:srgbClr val="00B050"/>
                </a:solidFill>
              </a:rPr>
              <a:t> [</a:t>
            </a:r>
            <a:r>
              <a:rPr lang="en-US" b="1" dirty="0" err="1">
                <a:solidFill>
                  <a:srgbClr val="00B050"/>
                </a:solidFill>
              </a:rPr>
              <a:t>periferalisasi</a:t>
            </a:r>
            <a:r>
              <a:rPr lang="en-US" b="1" dirty="0">
                <a:solidFill>
                  <a:srgbClr val="00B050"/>
                </a:solidFill>
              </a:rPr>
              <a:t>] </a:t>
            </a:r>
            <a:r>
              <a:rPr lang="en-US" b="1" dirty="0" err="1">
                <a:solidFill>
                  <a:srgbClr val="00B050"/>
                </a:solidFill>
              </a:rPr>
              <a:t>saat</a:t>
            </a:r>
            <a:r>
              <a:rPr lang="en-US" b="1" dirty="0">
                <a:solidFill>
                  <a:srgbClr val="00B050"/>
                </a:solidFill>
              </a:rPr>
              <a:t> duduk, </a:t>
            </a:r>
            <a:r>
              <a:rPr lang="en-US" b="1" dirty="0" err="1">
                <a:solidFill>
                  <a:srgbClr val="00B050"/>
                </a:solidFill>
              </a:rPr>
              <a:t>postur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fleksi</a:t>
            </a:r>
            <a:r>
              <a:rPr lang="en-US" b="1" dirty="0">
                <a:solidFill>
                  <a:srgbClr val="00B050"/>
                </a:solidFill>
              </a:rPr>
              <a:t> lama,  </a:t>
            </a:r>
            <a:r>
              <a:rPr lang="en-US" b="1" dirty="0" err="1">
                <a:solidFill>
                  <a:srgbClr val="00B050"/>
                </a:solidFill>
              </a:rPr>
              <a:t>berpindah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dari</a:t>
            </a:r>
            <a:r>
              <a:rPr lang="en-US" b="1" dirty="0">
                <a:solidFill>
                  <a:srgbClr val="00B050"/>
                </a:solidFill>
              </a:rPr>
              <a:t> duduk </a:t>
            </a:r>
            <a:r>
              <a:rPr lang="en-US" b="1" dirty="0" err="1">
                <a:solidFill>
                  <a:srgbClr val="00B050"/>
                </a:solidFill>
              </a:rPr>
              <a:t>ke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berdiri</a:t>
            </a:r>
            <a:r>
              <a:rPr lang="en-US" b="1" dirty="0">
                <a:solidFill>
                  <a:srgbClr val="00B050"/>
                </a:solidFill>
              </a:rPr>
              <a:t>, </a:t>
            </a:r>
            <a:r>
              <a:rPr lang="en-US" b="1" dirty="0" err="1">
                <a:solidFill>
                  <a:srgbClr val="00B050"/>
                </a:solidFill>
              </a:rPr>
              <a:t>batuk</a:t>
            </a:r>
            <a:r>
              <a:rPr lang="en-US" b="1" dirty="0">
                <a:solidFill>
                  <a:srgbClr val="00B050"/>
                </a:solidFill>
              </a:rPr>
              <a:t> dan </a:t>
            </a:r>
            <a:r>
              <a:rPr lang="en-US" b="1" dirty="0" err="1">
                <a:solidFill>
                  <a:srgbClr val="00B050"/>
                </a:solidFill>
              </a:rPr>
              <a:t>menggeliat</a:t>
            </a:r>
            <a:r>
              <a:rPr lang="en-US" b="1" dirty="0">
                <a:solidFill>
                  <a:srgbClr val="00B050"/>
                </a:solidFill>
              </a:rPr>
              <a:t>.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Keterbatasan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mobilitas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saraf</a:t>
            </a:r>
            <a:r>
              <a:rPr lang="en-US" b="1" dirty="0">
                <a:solidFill>
                  <a:srgbClr val="00B050"/>
                </a:solidFill>
              </a:rPr>
              <a:t>, </a:t>
            </a:r>
            <a:r>
              <a:rPr lang="en-US" b="1" dirty="0" err="1">
                <a:solidFill>
                  <a:srgbClr val="00B050"/>
                </a:solidFill>
              </a:rPr>
              <a:t>seperti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angkat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tungkai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lurus</a:t>
            </a:r>
            <a:r>
              <a:rPr lang="en-US" b="1" dirty="0">
                <a:solidFill>
                  <a:srgbClr val="00B050"/>
                </a:solidFill>
              </a:rPr>
              <a:t>[ </a:t>
            </a:r>
            <a:r>
              <a:rPr lang="en-US" b="1" dirty="0" err="1">
                <a:solidFill>
                  <a:srgbClr val="00B050"/>
                </a:solidFill>
              </a:rPr>
              <a:t>biasanya</a:t>
            </a:r>
            <a:r>
              <a:rPr lang="en-US" b="1" dirty="0">
                <a:solidFill>
                  <a:srgbClr val="00B050"/>
                </a:solidFill>
              </a:rPr>
              <a:t>  </a:t>
            </a:r>
            <a:r>
              <a:rPr lang="en-US" b="1" dirty="0" err="1">
                <a:solidFill>
                  <a:srgbClr val="00B050"/>
                </a:solidFill>
              </a:rPr>
              <a:t>antara</a:t>
            </a:r>
            <a:r>
              <a:rPr lang="en-US" b="1" dirty="0">
                <a:solidFill>
                  <a:srgbClr val="00B050"/>
                </a:solidFill>
              </a:rPr>
              <a:t> 30 dan 60 ]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Periferalisasi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gejala</a:t>
            </a:r>
            <a:r>
              <a:rPr lang="en-US" b="1" dirty="0">
                <a:solidFill>
                  <a:srgbClr val="00B050"/>
                </a:solidFill>
              </a:rPr>
              <a:t> pada </a:t>
            </a:r>
            <a:r>
              <a:rPr lang="en-US" b="1" dirty="0" err="1">
                <a:solidFill>
                  <a:srgbClr val="00B050"/>
                </a:solidFill>
              </a:rPr>
              <a:t>tes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membungkuk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ke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depan</a:t>
            </a:r>
            <a:r>
              <a:rPr lang="en-US" b="1" dirty="0">
                <a:solidFill>
                  <a:srgbClr val="00B050"/>
                </a:solidFill>
              </a:rPr>
              <a:t> [ </a:t>
            </a:r>
            <a:r>
              <a:rPr lang="en-US" b="1" dirty="0" err="1">
                <a:solidFill>
                  <a:srgbClr val="00B050"/>
                </a:solidFill>
              </a:rPr>
              <a:t>Fleksi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tulang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belakang</a:t>
            </a:r>
            <a:r>
              <a:rPr lang="en-US" b="1" dirty="0">
                <a:solidFill>
                  <a:srgbClr val="00B050"/>
                </a:solidFill>
              </a:rPr>
              <a:t>] </a:t>
            </a:r>
            <a:r>
              <a:rPr lang="en-US" b="1" dirty="0" err="1">
                <a:solidFill>
                  <a:srgbClr val="00B050"/>
                </a:solidFill>
              </a:rPr>
              <a:t>berulang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5036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F022-BBE2-5266-CEBC-7E4B290E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I D2-9 ;Spinal Disorders/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sumsum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dileher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punggung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pinggang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242E-5006-97C7-E829-33DA8A33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</a:rPr>
              <a:t>Penyakit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Sendi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Degeneratif</a:t>
            </a:r>
            <a:r>
              <a:rPr lang="en-US" b="1" dirty="0">
                <a:solidFill>
                  <a:schemeClr val="accent1"/>
                </a:solidFill>
              </a:rPr>
              <a:t> [</a:t>
            </a:r>
            <a:r>
              <a:rPr lang="en-US" b="1" i="1" dirty="0">
                <a:solidFill>
                  <a:schemeClr val="accent1"/>
                </a:solidFill>
              </a:rPr>
              <a:t>Degenerative Joint Disease, </a:t>
            </a:r>
            <a:r>
              <a:rPr lang="en-US" b="1" dirty="0">
                <a:solidFill>
                  <a:schemeClr val="accent1"/>
                </a:solidFill>
              </a:rPr>
              <a:t>DJD</a:t>
            </a:r>
            <a:r>
              <a:rPr lang="en-US" b="1" i="1" dirty="0">
                <a:solidFill>
                  <a:schemeClr val="accent1"/>
                </a:solidFill>
              </a:rPr>
              <a:t>],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Spondilosis</a:t>
            </a:r>
            <a:r>
              <a:rPr lang="en-US" b="1" dirty="0">
                <a:solidFill>
                  <a:schemeClr val="accent1"/>
                </a:solidFill>
              </a:rPr>
              <a:t> Osteoarthritis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>
                <a:solidFill>
                  <a:schemeClr val="accent1"/>
                </a:solidFill>
              </a:rPr>
              <a:t>Sprain </a:t>
            </a:r>
            <a:r>
              <a:rPr lang="en-US" b="1" dirty="0" err="1">
                <a:solidFill>
                  <a:schemeClr val="accent1"/>
                </a:solidFill>
              </a:rPr>
              <a:t>Faset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</a:rPr>
              <a:t>Impingemen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Faset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>
                <a:solidFill>
                  <a:schemeClr val="accent1"/>
                </a:solidFill>
              </a:rPr>
              <a:t>Rheumatoid  Arthritis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>
                <a:solidFill>
                  <a:schemeClr val="accent1"/>
                </a:solidFill>
              </a:rPr>
              <a:t>Fraktur </a:t>
            </a:r>
            <a:r>
              <a:rPr lang="en-US" b="1" dirty="0" err="1">
                <a:solidFill>
                  <a:schemeClr val="accent1"/>
                </a:solidFill>
              </a:rPr>
              <a:t>Kompresi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Sekunder</a:t>
            </a:r>
            <a:r>
              <a:rPr lang="en-US" b="1" dirty="0">
                <a:solidFill>
                  <a:schemeClr val="accent1"/>
                </a:solidFill>
              </a:rPr>
              <a:t> pada Osteoporosis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</a:rPr>
              <a:t>Penyakit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Scheuerman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</a:rPr>
              <a:t>Spondilitis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Ankilosa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</a:rPr>
              <a:t>Spondilolistesis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rgbClr val="00B050"/>
              </a:solidFill>
            </a:endParaRPr>
          </a:p>
          <a:p>
            <a:pPr marL="514350" indent="-514350">
              <a:buAutoNum type="arabicPeriod" startAt="2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E2B6A-1F99-83A7-7291-36846C666C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err="1"/>
              <a:t>Pahami</a:t>
            </a:r>
            <a:r>
              <a:rPr lang="en-US" b="1" dirty="0"/>
              <a:t> Body Structure -Body Function Impairments, 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 </a:t>
            </a:r>
            <a:r>
              <a:rPr lang="en-US" dirty="0" err="1"/>
              <a:t>sendi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motorik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Performa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ROM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refleks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…..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22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11365-B5D8-AE97-088B-412718C81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IE. Red Flags for LBP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336DDE-D583-E131-0B74-9AC8C7542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32202"/>
            <a:ext cx="7515540" cy="4899372"/>
          </a:xfrm>
        </p:spPr>
      </p:pic>
    </p:spTree>
    <p:extLst>
      <p:ext uri="{BB962C8B-B14F-4D97-AF65-F5344CB8AC3E}">
        <p14:creationId xmlns:p14="http://schemas.microsoft.com/office/powerpoint/2010/main" val="1044219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21D6F-FF7F-D728-1E71-AF4CD41A9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IE. Yellow Flags for LBP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FB549-CB6E-B6BA-48C4-5303300C3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610" y="2221538"/>
            <a:ext cx="10612954" cy="3472542"/>
          </a:xfrm>
        </p:spPr>
      </p:pic>
    </p:spTree>
    <p:extLst>
      <p:ext uri="{BB962C8B-B14F-4D97-AF65-F5344CB8AC3E}">
        <p14:creationId xmlns:p14="http://schemas.microsoft.com/office/powerpoint/2010/main" val="1199150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C052E-C75B-1294-5D31-B69E0DE7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IF.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Bedah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CD027-42E5-76FE-8FB7-C2A3F2EE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Fusi</a:t>
            </a:r>
            <a:r>
              <a:rPr lang="en-US" b="1" dirty="0"/>
              <a:t>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r>
              <a:rPr lang="en-US" b="1" dirty="0"/>
              <a:t> [</a:t>
            </a:r>
            <a:r>
              <a:rPr lang="en-US" b="1" dirty="0" err="1"/>
              <a:t>Berupa</a:t>
            </a:r>
            <a:r>
              <a:rPr lang="en-US" b="1" dirty="0"/>
              <a:t> </a:t>
            </a:r>
            <a:r>
              <a:rPr lang="en-US" b="1" dirty="0" err="1"/>
              <a:t>prosedur</a:t>
            </a:r>
            <a:r>
              <a:rPr lang="en-US" b="1" dirty="0"/>
              <a:t> </a:t>
            </a:r>
            <a:r>
              <a:rPr lang="en-US" b="1" dirty="0" err="1"/>
              <a:t>terbuka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Minimal </a:t>
            </a:r>
            <a:r>
              <a:rPr lang="en-US" b="1" dirty="0" err="1"/>
              <a:t>Invasif</a:t>
            </a:r>
            <a:r>
              <a:rPr lang="en-US" b="1" dirty="0"/>
              <a:t>]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Fusi</a:t>
            </a:r>
            <a:r>
              <a:rPr lang="en-US" b="1" dirty="0"/>
              <a:t> Interbody Lumbar </a:t>
            </a:r>
            <a:r>
              <a:rPr lang="en-US" b="1" dirty="0" err="1"/>
              <a:t>Tranforaminal</a:t>
            </a:r>
            <a:r>
              <a:rPr lang="en-US" b="1" dirty="0"/>
              <a:t> [TLIF]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Fusi</a:t>
            </a:r>
            <a:r>
              <a:rPr lang="en-US" b="1" dirty="0"/>
              <a:t> Interbody Lumbar Lateral  [LLIF]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Fusi</a:t>
            </a:r>
            <a:r>
              <a:rPr lang="en-US" b="1" dirty="0"/>
              <a:t> Interbody Lumbar Posterior [PLIF]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Fusi</a:t>
            </a:r>
            <a:r>
              <a:rPr lang="en-US" b="1" dirty="0"/>
              <a:t> Interbody Lumbar Anterior [ALIF]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Diskektomi</a:t>
            </a:r>
            <a:r>
              <a:rPr lang="en-US" b="1" dirty="0"/>
              <a:t> </a:t>
            </a:r>
            <a:r>
              <a:rPr lang="en-US" b="1" dirty="0" err="1"/>
              <a:t>Serviks</a:t>
            </a:r>
            <a:r>
              <a:rPr lang="en-US" b="1" dirty="0"/>
              <a:t> Anterior dan </a:t>
            </a:r>
            <a:r>
              <a:rPr lang="en-US" b="1" dirty="0" err="1"/>
              <a:t>Fusi</a:t>
            </a:r>
            <a:r>
              <a:rPr lang="en-US" b="1" dirty="0"/>
              <a:t> [ACDF]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Laminektomi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Bedah</a:t>
            </a:r>
            <a:r>
              <a:rPr lang="en-US" b="1" dirty="0"/>
              <a:t> Minimal </a:t>
            </a:r>
            <a:r>
              <a:rPr lang="en-US" b="1" dirty="0" err="1"/>
              <a:t>Invasif</a:t>
            </a:r>
            <a:r>
              <a:rPr lang="en-US" b="1" dirty="0"/>
              <a:t>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Belakang-Endoskopi</a:t>
            </a:r>
            <a:r>
              <a:rPr lang="en-US" b="1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pPr marL="971550" lvl="1" indent="-514350">
              <a:buFont typeface="+mj-lt"/>
              <a:buAutoNum type="alphaL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9545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721B-C002-34F2-0F39-B776B8BF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IF2.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Prosedur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alasan2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tujuan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Laminektomi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LCS, LTS dan 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A58B-1A24-8BBE-76C2-C5C112F182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</a:rPr>
              <a:t>Laminectomy Cervical Spine[LCS]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</a:rPr>
              <a:t>Laminectomy Thoracic Spine [LTS]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</a:rPr>
              <a:t>Laminectomy Lumbar Spine [LLS]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AFCBB-E1B2-F80C-C446-0B3DBACD6B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Prosedur</a:t>
            </a:r>
            <a:r>
              <a:rPr lang="en-US" dirty="0"/>
              <a:t> : </a:t>
            </a:r>
            <a:r>
              <a:rPr lang="en-US" dirty="0" err="1"/>
              <a:t>Pembedahan</a:t>
            </a:r>
            <a:r>
              <a:rPr lang="en-US" dirty="0"/>
              <a:t>/</a:t>
            </a:r>
            <a:r>
              <a:rPr lang="en-US" dirty="0" err="1"/>
              <a:t>pengangkatan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 lamina [</a:t>
            </a:r>
            <a:r>
              <a:rPr lang="en-US" dirty="0" err="1"/>
              <a:t>bagian</a:t>
            </a:r>
            <a:r>
              <a:rPr lang="en-US" dirty="0"/>
              <a:t> paling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lengkung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/vertebra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Alasan-alasan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Laminektomi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err="1"/>
              <a:t>Digunakan</a:t>
            </a:r>
            <a:r>
              <a:rPr lang="en-US" dirty="0"/>
              <a:t> 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konservatif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efektif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 err="1"/>
              <a:t>Direkomendasikan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yang </a:t>
            </a:r>
            <a:r>
              <a:rPr lang="en-US" dirty="0" err="1"/>
              <a:t>dialami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parah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 </a:t>
            </a:r>
            <a:r>
              <a:rPr lang="en-US" dirty="0" err="1"/>
              <a:t>parah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Tujuan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Laminektomi</a:t>
            </a:r>
            <a:r>
              <a:rPr lang="en-US" dirty="0"/>
              <a:t>: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err="1"/>
              <a:t>Memperbesar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 err="1"/>
              <a:t>Meringankan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pada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i="1" dirty="0"/>
              <a:t>spinal stenosis </a:t>
            </a:r>
          </a:p>
          <a:p>
            <a:pPr marL="514350" indent="-514350">
              <a:buFont typeface="+mj-lt"/>
              <a:buAutoNum type="alphaL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10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721B-C002-34F2-0F39-B776B8BF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IF3.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Bedah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Minimal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Invasif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A58B-1A24-8BBE-76C2-C5C112F182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err="1"/>
              <a:t>Endoskopi</a:t>
            </a:r>
            <a:r>
              <a:rPr lang="en-US" b="1" dirty="0"/>
              <a:t> </a:t>
            </a:r>
            <a:r>
              <a:rPr lang="en-US" dirty="0"/>
              <a:t>: </a:t>
            </a:r>
          </a:p>
          <a:p>
            <a:r>
              <a:rPr lang="en-US" dirty="0" err="1">
                <a:solidFill>
                  <a:srgbClr val="00B050"/>
                </a:solidFill>
              </a:rPr>
              <a:t>prosedur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medis</a:t>
            </a:r>
            <a:r>
              <a:rPr lang="en-US" dirty="0">
                <a:solidFill>
                  <a:srgbClr val="00B050"/>
                </a:solidFill>
              </a:rPr>
              <a:t> yang </a:t>
            </a:r>
            <a:r>
              <a:rPr lang="en-US" dirty="0" err="1">
                <a:solidFill>
                  <a:srgbClr val="00B050"/>
                </a:solidFill>
              </a:rPr>
              <a:t>dilakukan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dengan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memasukkan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alat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khusus</a:t>
            </a:r>
            <a:r>
              <a:rPr lang="en-US" dirty="0">
                <a:solidFill>
                  <a:srgbClr val="00B050"/>
                </a:solidFill>
              </a:rPr>
              <a:t>/</a:t>
            </a:r>
            <a:r>
              <a:rPr lang="en-US" dirty="0" err="1">
                <a:solidFill>
                  <a:srgbClr val="00B050"/>
                </a:solidFill>
              </a:rPr>
              <a:t>teropong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dalam</a:t>
            </a:r>
            <a:r>
              <a:rPr lang="en-US" dirty="0">
                <a:solidFill>
                  <a:srgbClr val="00B050"/>
                </a:solidFill>
              </a:rPr>
              <a:t> organ Internal </a:t>
            </a:r>
            <a:r>
              <a:rPr lang="en-US" dirty="0" err="1">
                <a:solidFill>
                  <a:srgbClr val="00B050"/>
                </a:solidFill>
              </a:rPr>
              <a:t>anda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err="1">
                <a:solidFill>
                  <a:srgbClr val="00B050"/>
                </a:solidFill>
              </a:rPr>
              <a:t>Mendiagnosa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err="1">
                <a:solidFill>
                  <a:srgbClr val="00B050"/>
                </a:solidFill>
              </a:rPr>
              <a:t>Biopsi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err="1">
                <a:solidFill>
                  <a:srgbClr val="00B050"/>
                </a:solidFill>
              </a:rPr>
              <a:t>Bedah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kecil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contoh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membuang</a:t>
            </a:r>
            <a:r>
              <a:rPr lang="en-US" dirty="0">
                <a:solidFill>
                  <a:srgbClr val="00B050"/>
                </a:solidFill>
              </a:rPr>
              <a:t> batu </a:t>
            </a:r>
            <a:r>
              <a:rPr lang="en-US" dirty="0" err="1">
                <a:solidFill>
                  <a:srgbClr val="00B050"/>
                </a:solidFill>
              </a:rPr>
              <a:t>empedu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rekontruksi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sendi,dekompresi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saraf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dll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err="1">
                <a:solidFill>
                  <a:srgbClr val="00B050"/>
                </a:solidFill>
              </a:rPr>
              <a:t>Mekakukan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perawatan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AFCBB-E1B2-F80C-C446-0B3DBACD6B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err="1"/>
              <a:t>Biportal</a:t>
            </a:r>
            <a:r>
              <a:rPr lang="en-US" b="1" dirty="0"/>
              <a:t> Endoscopic Spine Surgery [BESS]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Prosedur</a:t>
            </a:r>
            <a:r>
              <a:rPr lang="en-US" dirty="0"/>
              <a:t> : </a:t>
            </a:r>
            <a:r>
              <a:rPr lang="en-US" dirty="0" err="1"/>
              <a:t>bedah</a:t>
            </a:r>
            <a:r>
              <a:rPr lang="en-US" dirty="0"/>
              <a:t> minimal </a:t>
            </a:r>
            <a:r>
              <a:rPr lang="en-US" dirty="0" err="1"/>
              <a:t>invasif</a:t>
            </a:r>
            <a:r>
              <a:rPr lang="en-US" dirty="0"/>
              <a:t> 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bersamaan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endoskopi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Fungsinya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tonjolan</a:t>
            </a:r>
            <a:r>
              <a:rPr lang="en-US" dirty="0"/>
              <a:t> </a:t>
            </a:r>
            <a:r>
              <a:rPr lang="en-US" dirty="0" err="1"/>
              <a:t>bantalan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nyeripun</a:t>
            </a:r>
            <a:r>
              <a:rPr lang="en-US" dirty="0"/>
              <a:t> </a:t>
            </a:r>
            <a:r>
              <a:rPr lang="en-US" dirty="0" err="1"/>
              <a:t>apat</a:t>
            </a:r>
            <a:r>
              <a:rPr lang="en-US" dirty="0"/>
              <a:t> </a:t>
            </a:r>
            <a:r>
              <a:rPr lang="en-US" dirty="0" err="1"/>
              <a:t>diminimalkan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Keunggulan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dan proses </a:t>
            </a:r>
            <a:r>
              <a:rPr lang="en-US" dirty="0" err="1"/>
              <a:t>penyembuhan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38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721B-C002-34F2-0F39-B776B8BF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IF3.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Prosedur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Fungsinya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Keunggulan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PECD, PETD dan PELD.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A58B-1A24-8BBE-76C2-C5C112F182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Percutaneous Endoscopic Cervical Discectomy[PECD]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Percutaneous Endoscopic Thoracic Discectomy[PETH/PSE]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Percutaneous Endoscopic Lumbar Discectomy [PELD]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AFCBB-E1B2-F80C-C446-0B3DBACD6B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Prosedur</a:t>
            </a:r>
            <a:r>
              <a:rPr lang="en-US" dirty="0"/>
              <a:t> : </a:t>
            </a:r>
            <a:r>
              <a:rPr lang="en-US" dirty="0" err="1"/>
              <a:t>bedah</a:t>
            </a:r>
            <a:r>
              <a:rPr lang="en-US" dirty="0"/>
              <a:t> minimal </a:t>
            </a:r>
            <a:r>
              <a:rPr lang="en-US" dirty="0" err="1"/>
              <a:t>invasif</a:t>
            </a:r>
            <a:r>
              <a:rPr lang="en-US" dirty="0"/>
              <a:t> 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bersamaan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endoskopi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Fungsinya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tonjolan</a:t>
            </a:r>
            <a:r>
              <a:rPr lang="en-US" dirty="0"/>
              <a:t> </a:t>
            </a:r>
            <a:r>
              <a:rPr lang="en-US" dirty="0" err="1"/>
              <a:t>bantalan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nyeripun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diminimalkan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b="1" dirty="0" err="1">
                <a:solidFill>
                  <a:srgbClr val="FF0000"/>
                </a:solidFill>
              </a:rPr>
              <a:t>Keunggulan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dan proses </a:t>
            </a:r>
            <a:r>
              <a:rPr lang="en-US" dirty="0" err="1"/>
              <a:t>penyembuhan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lphaL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78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6793-DF89-DA76-6732-4FC4E36B9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II.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Managemen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07C166-475F-5BCE-E0A4-C6170ACC3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8989" y="1825625"/>
            <a:ext cx="6174022" cy="4351338"/>
          </a:xfrm>
        </p:spPr>
      </p:pic>
    </p:spTree>
    <p:extLst>
      <p:ext uri="{BB962C8B-B14F-4D97-AF65-F5344CB8AC3E}">
        <p14:creationId xmlns:p14="http://schemas.microsoft.com/office/powerpoint/2010/main" val="1310525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4274F-82D2-BAF9-57F5-7C68693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II.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Penatalaksanan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peninjauan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system, tes2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spesifik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, al: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C0552-5657-423B-1701-A67D83B4B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Kesejajaran</a:t>
            </a:r>
            <a:r>
              <a:rPr lang="en-US" dirty="0"/>
              <a:t> </a:t>
            </a:r>
            <a:r>
              <a:rPr lang="en-US" dirty="0" err="1"/>
              <a:t>postur</a:t>
            </a:r>
            <a:r>
              <a:rPr lang="en-US" dirty="0"/>
              <a:t> pada duduk, </a:t>
            </a:r>
            <a:r>
              <a:rPr lang="en-US" dirty="0" err="1"/>
              <a:t>berdiri</a:t>
            </a:r>
            <a:r>
              <a:rPr lang="en-US" dirty="0"/>
              <a:t>, </a:t>
            </a:r>
            <a:r>
              <a:rPr lang="en-US" dirty="0" err="1"/>
              <a:t>keseimbangan</a:t>
            </a:r>
            <a:r>
              <a:rPr lang="en-US" dirty="0"/>
              <a:t> dan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jalan</a:t>
            </a:r>
            <a:endParaRPr lang="en-US" dirty="0"/>
          </a:p>
          <a:p>
            <a:r>
              <a:rPr lang="en-US" dirty="0"/>
              <a:t>ROM, </a:t>
            </a:r>
            <a:r>
              <a:rPr lang="en-US" dirty="0" err="1"/>
              <a:t>mobilisitas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dan </a:t>
            </a:r>
            <a:r>
              <a:rPr lang="en-US" dirty="0" err="1"/>
              <a:t>fleksibilitas</a:t>
            </a:r>
            <a:endParaRPr lang="en-US" dirty="0"/>
          </a:p>
          <a:p>
            <a:r>
              <a:rPr lang="en-US" dirty="0" err="1"/>
              <a:t>Kekuatan</a:t>
            </a:r>
            <a:r>
              <a:rPr lang="en-US" dirty="0"/>
              <a:t> dan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pada </a:t>
            </a:r>
            <a:r>
              <a:rPr lang="en-US" dirty="0" err="1"/>
              <a:t>repetisi</a:t>
            </a:r>
            <a:r>
              <a:rPr lang="en-US" dirty="0"/>
              <a:t> dan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US" dirty="0"/>
          </a:p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ergonomi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dibutuhkan</a:t>
            </a:r>
            <a:endParaRPr lang="en-US" dirty="0"/>
          </a:p>
          <a:p>
            <a:r>
              <a:rPr lang="en-US" dirty="0" err="1"/>
              <a:t>Biomekanika</a:t>
            </a:r>
            <a:endParaRPr lang="en-US" dirty="0"/>
          </a:p>
          <a:p>
            <a:r>
              <a:rPr lang="en-US" dirty="0"/>
              <a:t>Daya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kardiopulmonal</a:t>
            </a:r>
            <a:r>
              <a:rPr lang="en-US" dirty="0"/>
              <a:t>/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aerobik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15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FBD2-9E66-A06D-052F-155F5730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III A.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Structural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Fungsional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karena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endParaRPr lang="en-US" sz="32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F39A-4FB7-5F92-DFF8-15B867CD6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Nyeri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pembebanan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pada </a:t>
            </a:r>
            <a:r>
              <a:rPr lang="en-US" dirty="0" err="1"/>
              <a:t>struktur</a:t>
            </a:r>
            <a:r>
              <a:rPr lang="en-US" dirty="0"/>
              <a:t> yang </a:t>
            </a:r>
            <a:r>
              <a:rPr lang="en-US" dirty="0" err="1"/>
              <a:t>sensitif</a:t>
            </a:r>
            <a:r>
              <a:rPr lang="en-US" dirty="0"/>
              <a:t> dan </a:t>
            </a:r>
            <a:r>
              <a:rPr lang="en-US" dirty="0" err="1"/>
              <a:t>akibat</a:t>
            </a:r>
            <a:r>
              <a:rPr lang="en-US" dirty="0"/>
              <a:t> 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,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fascia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ketidak</a:t>
            </a:r>
            <a:r>
              <a:rPr lang="en-US" dirty="0"/>
              <a:t> </a:t>
            </a:r>
            <a:r>
              <a:rPr lang="en-US" dirty="0" err="1"/>
              <a:t>seimbangan</a:t>
            </a:r>
            <a:r>
              <a:rPr lang="en-US" dirty="0"/>
              <a:t> Panjang dan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otot-otot</a:t>
            </a:r>
            <a:r>
              <a:rPr lang="en-US" dirty="0"/>
              <a:t> </a:t>
            </a:r>
            <a:r>
              <a:rPr lang="en-US" dirty="0" err="1"/>
              <a:t>antagonis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buruknya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otot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Kontrol</a:t>
            </a:r>
            <a:r>
              <a:rPr lang="en-US" dirty="0"/>
              <a:t> Postural </a:t>
            </a:r>
            <a:r>
              <a:rPr lang="en-US" dirty="0" err="1"/>
              <a:t>skapula</a:t>
            </a:r>
            <a:r>
              <a:rPr lang="en-US" dirty="0"/>
              <a:t> dan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stabilisasi</a:t>
            </a:r>
            <a:r>
              <a:rPr lang="en-US" dirty="0"/>
              <a:t> trunk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memadai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66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FBD2-9E66-A06D-052F-155F5730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IIIA.Gangguan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structural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Fungsional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karena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endParaRPr lang="en-US" sz="32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F39A-4FB7-5F92-DFF8-15B867CD6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tahan</a:t>
            </a:r>
            <a:r>
              <a:rPr lang="en-US" dirty="0"/>
              <a:t>  </a:t>
            </a:r>
            <a:r>
              <a:rPr lang="en-US" dirty="0" err="1"/>
              <a:t>kardiopulmonari</a:t>
            </a:r>
            <a:endParaRPr lang="en-US" dirty="0"/>
          </a:p>
          <a:p>
            <a:pPr marL="514350" indent="-514350">
              <a:buFont typeface="+mj-lt"/>
              <a:buAutoNum type="arabicPeriod" startAt="6"/>
            </a:pP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sensasi</a:t>
            </a:r>
            <a:r>
              <a:rPr lang="en-US" dirty="0"/>
              <a:t> </a:t>
            </a:r>
            <a:r>
              <a:rPr lang="en-US" dirty="0" err="1"/>
              <a:t>kinestetik</a:t>
            </a:r>
            <a:r>
              <a:rPr lang="en-US" dirty="0"/>
              <a:t> </a:t>
            </a:r>
            <a:r>
              <a:rPr lang="en-US" dirty="0" err="1"/>
              <a:t>postur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rendahnya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neuromuscular dan </a:t>
            </a:r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postur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lama.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err="1"/>
              <a:t>Kurangnya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dan </a:t>
            </a:r>
            <a:r>
              <a:rPr lang="en-US" dirty="0" err="1"/>
              <a:t>mekanika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yang </a:t>
            </a:r>
            <a:r>
              <a:rPr lang="en-US" dirty="0" err="1"/>
              <a:t>sehat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 startAt="6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818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1.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Mengembangkan</a:t>
            </a:r>
            <a:r>
              <a:rPr lang="en-US" b="1" dirty="0"/>
              <a:t> </a:t>
            </a:r>
            <a:r>
              <a:rPr lang="en-US" b="1" dirty="0" err="1"/>
              <a:t>kesadaran</a:t>
            </a:r>
            <a:r>
              <a:rPr lang="en-US" b="1" dirty="0"/>
              <a:t> dan </a:t>
            </a:r>
            <a:r>
              <a:rPr lang="en-US" b="1" dirty="0" err="1"/>
              <a:t>kontrol</a:t>
            </a:r>
            <a:r>
              <a:rPr lang="en-US" b="1" dirty="0"/>
              <a:t>  postural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Latihan </a:t>
            </a:r>
            <a:r>
              <a:rPr lang="en-US" b="1" dirty="0" err="1"/>
              <a:t>kinestetik</a:t>
            </a:r>
            <a:endParaRPr lang="en-US" b="1" dirty="0"/>
          </a:p>
          <a:p>
            <a:pPr marL="971550" lvl="1" indent="-514350">
              <a:buFont typeface="+mj-lt"/>
              <a:buAutoNum type="alphaLcPeriod"/>
            </a:pPr>
            <a:r>
              <a:rPr lang="en-US" b="1" dirty="0"/>
              <a:t>Gerakan cervical dan </a:t>
            </a:r>
            <a:r>
              <a:rPr lang="en-US" b="1" dirty="0" err="1"/>
              <a:t>skapula</a:t>
            </a:r>
            <a:endParaRPr lang="en-US" b="1" dirty="0"/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Kemiringan</a:t>
            </a:r>
            <a:r>
              <a:rPr lang="en-US" b="1" dirty="0"/>
              <a:t> pelvis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Pergunakan</a:t>
            </a:r>
            <a:r>
              <a:rPr lang="en-US" b="1" dirty="0"/>
              <a:t> </a:t>
            </a:r>
            <a:r>
              <a:rPr lang="en-US" b="1" dirty="0" err="1"/>
              <a:t>prosedur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mengembangkan</a:t>
            </a:r>
            <a:r>
              <a:rPr lang="en-US" b="1" dirty="0"/>
              <a:t> dan </a:t>
            </a:r>
            <a:r>
              <a:rPr lang="en-US" b="1" dirty="0" err="1"/>
              <a:t>membantu</a:t>
            </a:r>
            <a:r>
              <a:rPr lang="en-US" b="1" dirty="0"/>
              <a:t> </a:t>
            </a:r>
            <a:r>
              <a:rPr lang="en-US" b="1" dirty="0" err="1"/>
              <a:t>kontrol</a:t>
            </a:r>
            <a:r>
              <a:rPr lang="en-US" b="1" dirty="0"/>
              <a:t> </a:t>
            </a:r>
            <a:r>
              <a:rPr lang="en-US" b="1" dirty="0" err="1"/>
              <a:t>postur</a:t>
            </a:r>
            <a:r>
              <a:rPr lang="en-US" b="1" dirty="0"/>
              <a:t> pada: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Saat</a:t>
            </a:r>
            <a:r>
              <a:rPr lang="en-US" b="1" dirty="0"/>
              <a:t> duduk, </a:t>
            </a:r>
            <a:r>
              <a:rPr lang="en-US" b="1" dirty="0" err="1"/>
              <a:t>berdiri</a:t>
            </a:r>
            <a:r>
              <a:rPr lang="en-US" b="1" dirty="0"/>
              <a:t> dan </a:t>
            </a:r>
            <a:r>
              <a:rPr lang="en-US" b="1" dirty="0" err="1"/>
              <a:t>berjalan</a:t>
            </a:r>
            <a:endParaRPr lang="en-US" b="1" dirty="0"/>
          </a:p>
          <a:p>
            <a:pPr marL="971550" lvl="1" indent="-514350">
              <a:buFont typeface="+mj-lt"/>
              <a:buAutoNum type="alphaLcPeriod"/>
            </a:pP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r>
              <a:rPr lang="en-US" b="1" dirty="0"/>
              <a:t> yang </a:t>
            </a:r>
            <a:r>
              <a:rPr lang="en-US" b="1" dirty="0" err="1"/>
              <a:t>ditargetkan</a:t>
            </a:r>
            <a:endParaRPr lang="en-US" b="1" dirty="0"/>
          </a:p>
          <a:p>
            <a:pPr marL="971550" lvl="1" indent="-514350">
              <a:buFont typeface="+mj-lt"/>
              <a:buAutoNum type="alphaLcPeriod"/>
            </a:pP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552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A.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2.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err="1"/>
              <a:t>Mengedukasi</a:t>
            </a:r>
            <a:r>
              <a:rPr lang="en-US" b="1" dirty="0"/>
              <a:t> </a:t>
            </a:r>
            <a:r>
              <a:rPr lang="en-US" b="1" dirty="0" err="1"/>
              <a:t>pasien</a:t>
            </a:r>
            <a:r>
              <a:rPr lang="en-US" b="1" dirty="0"/>
              <a:t> </a:t>
            </a:r>
            <a:r>
              <a:rPr lang="en-US" b="1" dirty="0" err="1"/>
              <a:t>mngenai</a:t>
            </a:r>
            <a:r>
              <a:rPr lang="en-US" b="1" dirty="0"/>
              <a:t> </a:t>
            </a:r>
            <a:r>
              <a:rPr lang="en-US" b="1" dirty="0" err="1"/>
              <a:t>hubungan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dirty="0" err="1"/>
              <a:t>gangguan</a:t>
            </a:r>
            <a:r>
              <a:rPr lang="en-US" b="1" dirty="0"/>
              <a:t> </a:t>
            </a:r>
            <a:r>
              <a:rPr lang="en-US" b="1" dirty="0" err="1"/>
              <a:t>postur</a:t>
            </a:r>
            <a:r>
              <a:rPr lang="en-US" b="1" dirty="0"/>
              <a:t> dan </a:t>
            </a:r>
            <a:r>
              <a:rPr lang="en-US" b="1" dirty="0" err="1"/>
              <a:t>gejala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r>
              <a:rPr lang="en-US" b="1" dirty="0" err="1"/>
              <a:t>Mempraktekkan</a:t>
            </a:r>
            <a:r>
              <a:rPr lang="en-US" b="1" dirty="0"/>
              <a:t> </a:t>
            </a:r>
            <a:r>
              <a:rPr lang="en-US" b="1" dirty="0" err="1"/>
              <a:t>posisi</a:t>
            </a:r>
            <a:r>
              <a:rPr lang="en-US" b="1" dirty="0"/>
              <a:t> dan </a:t>
            </a:r>
            <a:r>
              <a:rPr lang="en-US" b="1" dirty="0" err="1"/>
              <a:t>gerakan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merasakan</a:t>
            </a:r>
            <a:r>
              <a:rPr lang="en-US" b="1" dirty="0"/>
              <a:t> </a:t>
            </a:r>
            <a:r>
              <a:rPr lang="en-US" b="1" dirty="0" err="1"/>
              <a:t>gejala</a:t>
            </a:r>
            <a:r>
              <a:rPr lang="en-US" b="1" dirty="0"/>
              <a:t> pada </a:t>
            </a:r>
            <a:r>
              <a:rPr lang="en-US" b="1" dirty="0" err="1"/>
              <a:t>berbagai</a:t>
            </a:r>
            <a:r>
              <a:rPr lang="en-US" b="1" dirty="0"/>
              <a:t> </a:t>
            </a:r>
            <a:r>
              <a:rPr lang="en-US" b="1" dirty="0" err="1"/>
              <a:t>macam</a:t>
            </a:r>
            <a:r>
              <a:rPr lang="en-US" b="1" dirty="0"/>
              <a:t> </a:t>
            </a:r>
            <a:r>
              <a:rPr lang="en-US" b="1" dirty="0" err="1"/>
              <a:t>postur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0188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3.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b="1" dirty="0" err="1"/>
              <a:t>Meningkatkan</a:t>
            </a:r>
            <a:r>
              <a:rPr lang="en-US" b="1" dirty="0"/>
              <a:t> </a:t>
            </a:r>
            <a:r>
              <a:rPr lang="en-US" b="1" dirty="0" err="1"/>
              <a:t>mobilitas</a:t>
            </a:r>
            <a:r>
              <a:rPr lang="en-US" b="1" dirty="0"/>
              <a:t> pada </a:t>
            </a:r>
            <a:r>
              <a:rPr lang="en-US" b="1" dirty="0" err="1"/>
              <a:t>keterbatasan</a:t>
            </a:r>
            <a:r>
              <a:rPr lang="en-US" b="1" dirty="0"/>
              <a:t> </a:t>
            </a:r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otot</a:t>
            </a:r>
            <a:r>
              <a:rPr lang="en-US" b="1" dirty="0"/>
              <a:t> ; </a:t>
            </a:r>
            <a:r>
              <a:rPr lang="en-US" b="1" dirty="0" err="1"/>
              <a:t>keterbatasan</a:t>
            </a:r>
            <a:r>
              <a:rPr lang="en-US" b="1" dirty="0"/>
              <a:t> ROM dan </a:t>
            </a:r>
            <a:r>
              <a:rPr lang="en-US" b="1" dirty="0" err="1"/>
              <a:t>keterbatasan</a:t>
            </a:r>
            <a:r>
              <a:rPr lang="en-US" b="1" dirty="0"/>
              <a:t> fascia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r>
              <a:rPr lang="en-US" b="1" dirty="0" err="1"/>
              <a:t>Peregangan</a:t>
            </a:r>
            <a:r>
              <a:rPr lang="en-US" b="1" dirty="0"/>
              <a:t>/manual </a:t>
            </a:r>
            <a:r>
              <a:rPr lang="en-US" b="1" dirty="0" err="1"/>
              <a:t>terapi</a:t>
            </a:r>
            <a:r>
              <a:rPr lang="en-US" b="1" dirty="0"/>
              <a:t> </a:t>
            </a:r>
          </a:p>
          <a:p>
            <a:r>
              <a:rPr lang="en-US" b="1" dirty="0" err="1"/>
              <a:t>Mobilisasi</a:t>
            </a:r>
            <a:r>
              <a:rPr lang="en-US" b="1" dirty="0"/>
              <a:t> </a:t>
            </a:r>
            <a:r>
              <a:rPr lang="en-US" b="1" dirty="0" err="1"/>
              <a:t>sendi</a:t>
            </a:r>
            <a:r>
              <a:rPr lang="en-US" b="1" dirty="0"/>
              <a:t> dan </a:t>
            </a:r>
            <a:r>
              <a:rPr lang="en-US" b="1" dirty="0" err="1"/>
              <a:t>Manipulasi</a:t>
            </a:r>
            <a:r>
              <a:rPr lang="en-US" b="1" dirty="0"/>
              <a:t> </a:t>
            </a:r>
            <a:r>
              <a:rPr lang="en-US" b="1" dirty="0" err="1"/>
              <a:t>sendi</a:t>
            </a:r>
            <a:endParaRPr lang="en-US" b="1" dirty="0"/>
          </a:p>
          <a:p>
            <a:r>
              <a:rPr lang="en-US" b="1" dirty="0"/>
              <a:t>Auto </a:t>
            </a:r>
            <a:r>
              <a:rPr lang="en-US" b="1" dirty="0" err="1"/>
              <a:t>streching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3871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04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4.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en-US" b="1" dirty="0" err="1"/>
              <a:t>Mengembangkan</a:t>
            </a:r>
            <a:r>
              <a:rPr lang="en-US" b="1" dirty="0"/>
              <a:t> </a:t>
            </a:r>
            <a:r>
              <a:rPr lang="en-US" b="1" dirty="0" err="1"/>
              <a:t>kontrol</a:t>
            </a:r>
            <a:r>
              <a:rPr lang="en-US" b="1" dirty="0"/>
              <a:t> neuromuscular, </a:t>
            </a:r>
            <a:r>
              <a:rPr lang="en-US" b="1" dirty="0" err="1"/>
              <a:t>kekuatan</a:t>
            </a:r>
            <a:r>
              <a:rPr lang="en-US" b="1" dirty="0"/>
              <a:t> dan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tahan</a:t>
            </a:r>
            <a:r>
              <a:rPr lang="en-US" b="1" dirty="0"/>
              <a:t>   pada </a:t>
            </a:r>
            <a:r>
              <a:rPr lang="en-US" b="1" dirty="0" err="1"/>
              <a:t>otot</a:t>
            </a:r>
            <a:r>
              <a:rPr lang="en-US" b="1" dirty="0"/>
              <a:t> postural dan </a:t>
            </a:r>
            <a:r>
              <a:rPr lang="en-US" b="1" dirty="0" err="1"/>
              <a:t>ekstremitas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/>
              <a:t>Latihan </a:t>
            </a:r>
            <a:r>
              <a:rPr lang="en-US" b="1" dirty="0" err="1"/>
              <a:t>stabilisasi</a:t>
            </a:r>
            <a:endParaRPr lang="en-US" b="1" dirty="0"/>
          </a:p>
          <a:p>
            <a:pPr marL="514350" indent="-514350">
              <a:buFont typeface="+mj-lt"/>
              <a:buAutoNum type="alphaLcPeriod"/>
            </a:pPr>
            <a:r>
              <a:rPr lang="en-US" b="1" dirty="0" err="1"/>
              <a:t>Tingkatkan</a:t>
            </a:r>
            <a:r>
              <a:rPr lang="en-US" b="1" dirty="0"/>
              <a:t> </a:t>
            </a:r>
            <a:r>
              <a:rPr lang="en-US" b="1" dirty="0" err="1"/>
              <a:t>repetisi</a:t>
            </a:r>
            <a:r>
              <a:rPr lang="en-US" b="1" dirty="0"/>
              <a:t>  dan </a:t>
            </a:r>
            <a:r>
              <a:rPr lang="en-US" b="1" dirty="0" err="1"/>
              <a:t>kombinasikan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gerakan</a:t>
            </a:r>
            <a:r>
              <a:rPr lang="en-US" b="1" dirty="0"/>
              <a:t> </a:t>
            </a:r>
            <a:r>
              <a:rPr lang="en-US" b="1" dirty="0" err="1"/>
              <a:t>ekstremitas</a:t>
            </a:r>
            <a:endParaRPr lang="en-US" b="1" dirty="0"/>
          </a:p>
          <a:p>
            <a:pPr marL="514350" indent="-514350">
              <a:buFont typeface="+mj-lt"/>
              <a:buAutoNum type="alphaLcPeriod"/>
            </a:pPr>
            <a:r>
              <a:rPr lang="en-US" b="1" dirty="0" err="1"/>
              <a:t>Tingkatkan</a:t>
            </a:r>
            <a:r>
              <a:rPr lang="en-US" b="1" dirty="0"/>
              <a:t> Latihan </a:t>
            </a:r>
            <a:r>
              <a:rPr lang="en-US" b="1" dirty="0" err="1"/>
              <a:t>penguatan</a:t>
            </a:r>
            <a:r>
              <a:rPr lang="en-US" b="1" dirty="0"/>
              <a:t> trunk </a:t>
            </a:r>
            <a:r>
              <a:rPr lang="en-US" b="1" dirty="0" err="1"/>
              <a:t>dinamis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3595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5.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US" b="1" dirty="0" err="1"/>
              <a:t>Mengajarkan</a:t>
            </a:r>
            <a:r>
              <a:rPr lang="en-US" b="1" dirty="0"/>
              <a:t> </a:t>
            </a:r>
            <a:r>
              <a:rPr lang="en-US" b="1" dirty="0" err="1"/>
              <a:t>biomekanik</a:t>
            </a:r>
            <a:r>
              <a:rPr lang="en-US" b="1" dirty="0"/>
              <a:t> yang </a:t>
            </a:r>
            <a:r>
              <a:rPr lang="en-US" b="1" dirty="0" err="1"/>
              <a:t>aman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0" indent="0">
              <a:buNone/>
            </a:pPr>
            <a:r>
              <a:rPr lang="en-US" b="1" dirty="0"/>
              <a:t>Latihan </a:t>
            </a:r>
            <a:r>
              <a:rPr lang="en-US" b="1" dirty="0" err="1"/>
              <a:t>fungsional</a:t>
            </a:r>
            <a:r>
              <a:rPr lang="en-US" b="1" dirty="0"/>
              <a:t> </a:t>
            </a:r>
            <a:r>
              <a:rPr lang="en-US" b="1" dirty="0" err="1"/>
              <a:t>untuik</a:t>
            </a:r>
            <a:r>
              <a:rPr lang="en-US" b="1" dirty="0"/>
              <a:t> </a:t>
            </a:r>
            <a:r>
              <a:rPr lang="en-US" b="1" dirty="0" err="1"/>
              <a:t>mempersiapkan</a:t>
            </a:r>
            <a:r>
              <a:rPr lang="en-US" b="1" dirty="0"/>
              <a:t> </a:t>
            </a:r>
            <a:r>
              <a:rPr lang="en-US" b="1" dirty="0" err="1"/>
              <a:t>mekanika</a:t>
            </a:r>
            <a:r>
              <a:rPr lang="en-US" b="1" dirty="0"/>
              <a:t> yang </a:t>
            </a:r>
            <a:r>
              <a:rPr lang="en-US" b="1" dirty="0" err="1"/>
              <a:t>aman</a:t>
            </a:r>
            <a:r>
              <a:rPr lang="en-US" b="1" dirty="0"/>
              <a:t> al: </a:t>
            </a:r>
            <a:r>
              <a:rPr lang="en-US" b="1" dirty="0">
                <a:solidFill>
                  <a:srgbClr val="00B050"/>
                </a:solidFill>
              </a:rPr>
              <a:t>squat; </a:t>
            </a:r>
            <a:r>
              <a:rPr lang="en-US" b="1" dirty="0" err="1">
                <a:solidFill>
                  <a:srgbClr val="00B050"/>
                </a:solidFill>
              </a:rPr>
              <a:t>meraih</a:t>
            </a:r>
            <a:r>
              <a:rPr lang="en-US" b="1" dirty="0">
                <a:solidFill>
                  <a:srgbClr val="00B050"/>
                </a:solidFill>
              </a:rPr>
              <a:t>; </a:t>
            </a:r>
            <a:r>
              <a:rPr lang="en-US" b="1" dirty="0" err="1">
                <a:solidFill>
                  <a:srgbClr val="00B050"/>
                </a:solidFill>
              </a:rPr>
              <a:t>mendorong</a:t>
            </a:r>
            <a:r>
              <a:rPr lang="en-US" b="1" dirty="0">
                <a:solidFill>
                  <a:srgbClr val="00B050"/>
                </a:solidFill>
              </a:rPr>
              <a:t>; </a:t>
            </a:r>
            <a:r>
              <a:rPr lang="en-US" b="1" dirty="0" err="1">
                <a:solidFill>
                  <a:srgbClr val="00B050"/>
                </a:solidFill>
              </a:rPr>
              <a:t>menarik</a:t>
            </a:r>
            <a:r>
              <a:rPr lang="en-US" b="1" dirty="0">
                <a:solidFill>
                  <a:srgbClr val="00B050"/>
                </a:solidFill>
              </a:rPr>
              <a:t>; </a:t>
            </a:r>
            <a:r>
              <a:rPr lang="en-US" b="1" dirty="0" err="1">
                <a:solidFill>
                  <a:srgbClr val="00B050"/>
                </a:solidFill>
              </a:rPr>
              <a:t>mengangkat</a:t>
            </a:r>
            <a:r>
              <a:rPr lang="en-US" b="1" dirty="0">
                <a:solidFill>
                  <a:srgbClr val="00B050"/>
                </a:solidFill>
              </a:rPr>
              <a:t> dan </a:t>
            </a:r>
            <a:r>
              <a:rPr lang="en-US" b="1" dirty="0" err="1">
                <a:solidFill>
                  <a:srgbClr val="00B050"/>
                </a:solidFill>
              </a:rPr>
              <a:t>memindahkan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beban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posisi</a:t>
            </a:r>
            <a:r>
              <a:rPr lang="en-US" b="1" dirty="0"/>
              <a:t> </a:t>
            </a:r>
            <a:r>
              <a:rPr lang="en-US" b="1" dirty="0" err="1"/>
              <a:t>tulang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r>
              <a:rPr lang="en-US" b="1" dirty="0"/>
              <a:t> yang </a:t>
            </a:r>
            <a:r>
              <a:rPr lang="en-US" b="1" dirty="0" err="1"/>
              <a:t>stabil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31614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6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US" b="1" dirty="0" err="1"/>
              <a:t>Pemeriksaan</a:t>
            </a:r>
            <a:r>
              <a:rPr lang="en-US" b="1" dirty="0"/>
              <a:t> </a:t>
            </a:r>
            <a:r>
              <a:rPr lang="en-US" b="1" dirty="0" err="1"/>
              <a:t>ergonomi</a:t>
            </a:r>
            <a:r>
              <a:rPr lang="en-US" b="1" dirty="0"/>
              <a:t> di </a:t>
            </a:r>
            <a:r>
              <a:rPr lang="en-US" b="1" dirty="0" err="1"/>
              <a:t>lingkungan</a:t>
            </a:r>
            <a:r>
              <a:rPr lang="en-US" b="1" dirty="0"/>
              <a:t> </a:t>
            </a:r>
            <a:r>
              <a:rPr lang="en-US" b="1" dirty="0" err="1"/>
              <a:t>rumah</a:t>
            </a:r>
            <a:r>
              <a:rPr lang="en-US" b="1" dirty="0"/>
              <a:t>, </a:t>
            </a:r>
            <a:r>
              <a:rPr lang="en-US" b="1" dirty="0" err="1"/>
              <a:t>pekerjaan</a:t>
            </a:r>
            <a:r>
              <a:rPr lang="en-US" b="1" dirty="0"/>
              <a:t> dan </a:t>
            </a:r>
            <a:r>
              <a:rPr lang="en-US" b="1" dirty="0" err="1"/>
              <a:t>rekreasional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0" indent="0">
              <a:buNone/>
            </a:pPr>
            <a:r>
              <a:rPr lang="en-US" b="1" dirty="0" err="1"/>
              <a:t>Adaptasi</a:t>
            </a:r>
            <a:r>
              <a:rPr lang="en-US" b="1" dirty="0"/>
              <a:t> </a:t>
            </a:r>
            <a:r>
              <a:rPr lang="en-US" b="1" dirty="0" err="1"/>
              <a:t>lingkungan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, </a:t>
            </a:r>
            <a:r>
              <a:rPr lang="en-US" b="1" dirty="0" err="1"/>
              <a:t>rumah</a:t>
            </a:r>
            <a:r>
              <a:rPr lang="en-US" b="1" dirty="0"/>
              <a:t> dan </a:t>
            </a:r>
            <a:r>
              <a:rPr lang="en-US" b="1" dirty="0" err="1"/>
              <a:t>rekreasional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4657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7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 err="1"/>
              <a:t>Penatalaksanaan</a:t>
            </a:r>
            <a:r>
              <a:rPr lang="en-US" b="1" dirty="0"/>
              <a:t> </a:t>
            </a:r>
            <a:r>
              <a:rPr lang="en-US" b="1" dirty="0" err="1"/>
              <a:t>tegangan</a:t>
            </a:r>
            <a:r>
              <a:rPr lang="en-US" b="1" dirty="0"/>
              <a:t>/</a:t>
            </a:r>
            <a:r>
              <a:rPr lang="en-US" b="1" dirty="0" err="1"/>
              <a:t>rileksasi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0" indent="0">
              <a:buNone/>
            </a:pPr>
            <a:r>
              <a:rPr lang="en-US" b="1" dirty="0"/>
              <a:t>Latihan </a:t>
            </a:r>
            <a:r>
              <a:rPr lang="en-US" b="1" dirty="0" err="1"/>
              <a:t>rileksasi</a:t>
            </a:r>
            <a:r>
              <a:rPr lang="en-US" b="1" dirty="0"/>
              <a:t> dan </a:t>
            </a:r>
            <a:r>
              <a:rPr lang="en-US" b="1" dirty="0" err="1"/>
              <a:t>pengurangan</a:t>
            </a:r>
            <a:r>
              <a:rPr lang="en-US" b="1" dirty="0"/>
              <a:t> </a:t>
            </a:r>
            <a:r>
              <a:rPr lang="en-US" b="1" dirty="0" err="1"/>
              <a:t>ketegangan</a:t>
            </a:r>
            <a:r>
              <a:rPr lang="en-US" b="1" dirty="0"/>
              <a:t> postural</a:t>
            </a:r>
          </a:p>
        </p:txBody>
      </p:sp>
    </p:spTree>
    <p:extLst>
      <p:ext uri="{BB962C8B-B14F-4D97-AF65-F5344CB8AC3E}">
        <p14:creationId xmlns:p14="http://schemas.microsoft.com/office/powerpoint/2010/main" val="2884564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8.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b="1" dirty="0" err="1"/>
              <a:t>Menentukan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</a:t>
            </a:r>
            <a:r>
              <a:rPr lang="en-US" b="1" dirty="0" err="1"/>
              <a:t>aerobik</a:t>
            </a:r>
            <a:r>
              <a:rPr lang="en-US" b="1" dirty="0"/>
              <a:t> yang </a:t>
            </a:r>
            <a:r>
              <a:rPr lang="en-US" b="1" dirty="0" err="1"/>
              <a:t>aman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0" indent="0">
              <a:buNone/>
            </a:pPr>
            <a:r>
              <a:rPr lang="en-US" b="1" dirty="0" err="1"/>
              <a:t>Melakukan</a:t>
            </a:r>
            <a:r>
              <a:rPr lang="en-US" b="1" dirty="0"/>
              <a:t> dan </a:t>
            </a:r>
            <a:r>
              <a:rPr lang="en-US" b="1" dirty="0" err="1"/>
              <a:t>meningkatkan</a:t>
            </a:r>
            <a:r>
              <a:rPr lang="en-US" b="1" dirty="0"/>
              <a:t> program Latihan </a:t>
            </a:r>
            <a:r>
              <a:rPr lang="en-US" b="1" dirty="0" err="1"/>
              <a:t>aerobik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09025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CCA0-C116-9E85-1550-316D92F4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IV 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Rencana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intervensi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[EBP] pada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pasien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Postur</a:t>
            </a:r>
            <a:r>
              <a:rPr lang="en-US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9.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925B0-9A63-D5FC-DE6B-CB2B497CCD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Rencana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Fisioterapi</a:t>
            </a:r>
            <a:endParaRPr lang="en-US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9"/>
            </a:pPr>
            <a:r>
              <a:rPr lang="en-US" b="1" dirty="0" err="1"/>
              <a:t>Meningkatkan</a:t>
            </a:r>
            <a:r>
              <a:rPr lang="en-US" b="1" dirty="0"/>
              <a:t> </a:t>
            </a:r>
            <a:r>
              <a:rPr lang="en-US" b="1" dirty="0" err="1"/>
              <a:t>kebiasaan-kebiasaan</a:t>
            </a:r>
            <a:r>
              <a:rPr lang="en-US" b="1" dirty="0"/>
              <a:t> yang </a:t>
            </a:r>
            <a:r>
              <a:rPr lang="en-US" b="1" dirty="0" err="1"/>
              <a:t>sehat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pemeliharaan</a:t>
            </a:r>
            <a:r>
              <a:rPr lang="en-US" b="1" dirty="0"/>
              <a:t> </a:t>
            </a:r>
            <a:r>
              <a:rPr lang="en-US" b="1" dirty="0" err="1"/>
              <a:t>mandiri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6A32E-C3FB-7FB1-BB1A-B9BCCEEA2C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</a:rPr>
              <a:t>Intervensi</a:t>
            </a:r>
            <a:r>
              <a:rPr lang="en-US" b="1" dirty="0">
                <a:solidFill>
                  <a:srgbClr val="00B0F0"/>
                </a:solidFill>
              </a:rPr>
              <a:t> :</a:t>
            </a:r>
          </a:p>
          <a:p>
            <a:pPr marL="0" indent="0">
              <a:buNone/>
            </a:pPr>
            <a:r>
              <a:rPr lang="en-US" b="1" dirty="0" err="1"/>
              <a:t>Penggabungan</a:t>
            </a:r>
            <a:r>
              <a:rPr lang="en-US" b="1" dirty="0"/>
              <a:t> program </a:t>
            </a:r>
            <a:r>
              <a:rPr lang="en-US" b="1" dirty="0" err="1"/>
              <a:t>kebugaran</a:t>
            </a:r>
            <a:r>
              <a:rPr lang="en-US" b="1" dirty="0"/>
              <a:t>, Latihan </a:t>
            </a:r>
            <a:r>
              <a:rPr lang="en-US" b="1" dirty="0" err="1"/>
              <a:t>teratur</a:t>
            </a:r>
            <a:r>
              <a:rPr lang="en-US" b="1" dirty="0"/>
              <a:t> dan </a:t>
            </a:r>
            <a:r>
              <a:rPr lang="en-US" b="1" dirty="0" err="1"/>
              <a:t>biomekanik</a:t>
            </a:r>
            <a:r>
              <a:rPr lang="en-US" b="1" dirty="0"/>
              <a:t> yang </a:t>
            </a:r>
            <a:r>
              <a:rPr lang="en-US" b="1" dirty="0" err="1"/>
              <a:t>aman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kehidupan</a:t>
            </a:r>
            <a:r>
              <a:rPr lang="en-US" b="1" dirty="0"/>
              <a:t> </a:t>
            </a:r>
            <a:r>
              <a:rPr lang="en-US" b="1" dirty="0" err="1"/>
              <a:t>sehari-hari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82489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E7ABC-D28A-00C0-0F9A-24DDA2A2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IIIB, IVB. Panduan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Penatalaksanaan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pada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Akut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Fase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Proteksi</a:t>
            </a: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7EC7C-2536-7563-FC53-AF1D1CBD9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8405220" cy="4351338"/>
          </a:xfrm>
        </p:spPr>
      </p:pic>
    </p:spTree>
    <p:extLst>
      <p:ext uri="{BB962C8B-B14F-4D97-AF65-F5344CB8AC3E}">
        <p14:creationId xmlns:p14="http://schemas.microsoft.com/office/powerpoint/2010/main" val="16531886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7B5AD-4690-785D-3592-96DD654CE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IIIC, IVC. Panduan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Penatalaksanaan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pada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Sub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Akut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Fase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Gerak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Terkontrol</a:t>
            </a: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9495A9-8910-ECD8-54B2-C01372F50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865" y="1770541"/>
            <a:ext cx="7415583" cy="4763350"/>
          </a:xfrm>
        </p:spPr>
      </p:pic>
    </p:spTree>
    <p:extLst>
      <p:ext uri="{BB962C8B-B14F-4D97-AF65-F5344CB8AC3E}">
        <p14:creationId xmlns:p14="http://schemas.microsoft.com/office/powerpoint/2010/main" val="19562041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CC0F3-9B4A-B956-8C25-A701948D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IIID, IVD. Panduan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Penatalaksanaan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Fisioterapi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pada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Gangguan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Tulang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Belakang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Kronik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/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Fase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Kembali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ke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Fungsional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449280-6EBD-29AD-8EA8-79DEE22EA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2743"/>
            <a:ext cx="8052590" cy="4762462"/>
          </a:xfrm>
        </p:spPr>
      </p:pic>
    </p:spTree>
    <p:extLst>
      <p:ext uri="{BB962C8B-B14F-4D97-AF65-F5344CB8AC3E}">
        <p14:creationId xmlns:p14="http://schemas.microsoft.com/office/powerpoint/2010/main" val="26237344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d-ID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Daftar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Perpustakaan</a:t>
            </a:r>
            <a:endParaRPr lang="id-ID" sz="32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408" y="200189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d-ID" sz="2200" dirty="0"/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 </a:t>
            </a:r>
            <a:r>
              <a:rPr lang="en-US" sz="2400" dirty="0" err="1"/>
              <a:t>Periatna</a:t>
            </a:r>
            <a:r>
              <a:rPr lang="en-US" sz="2400" dirty="0"/>
              <a:t> H. 2021.</a:t>
            </a:r>
            <a:r>
              <a:rPr lang="en-US" sz="2400" b="1" i="1" dirty="0"/>
              <a:t> </a:t>
            </a:r>
            <a:r>
              <a:rPr lang="en-US" sz="2400" b="1" i="1" dirty="0" err="1"/>
              <a:t>Fisioterapi</a:t>
            </a:r>
            <a:r>
              <a:rPr lang="en-US" sz="2400" b="1" i="1" dirty="0"/>
              <a:t> </a:t>
            </a:r>
            <a:r>
              <a:rPr lang="en-US" sz="2400" b="1" i="1" dirty="0" err="1"/>
              <a:t>Muskuloskletal</a:t>
            </a:r>
            <a:r>
              <a:rPr lang="en-US" sz="2400" b="1" i="1" dirty="0"/>
              <a:t> </a:t>
            </a:r>
            <a:r>
              <a:rPr lang="en-US" sz="2400" b="1" i="1" dirty="0" err="1"/>
              <a:t>Bedah</a:t>
            </a:r>
            <a:r>
              <a:rPr lang="en-US" sz="2400" b="1" i="1" dirty="0"/>
              <a:t> : </a:t>
            </a:r>
            <a:r>
              <a:rPr lang="en-US" sz="2400" i="1" dirty="0" err="1"/>
              <a:t>jilid</a:t>
            </a:r>
            <a:r>
              <a:rPr lang="en-US" sz="2400" i="1" dirty="0"/>
              <a:t> 1</a:t>
            </a:r>
            <a:r>
              <a:rPr lang="en-US" sz="2400" dirty="0"/>
              <a:t>. BFS </a:t>
            </a:r>
            <a:r>
              <a:rPr lang="en-US" sz="2400" dirty="0" err="1"/>
              <a:t>Medika</a:t>
            </a:r>
            <a:r>
              <a:rPr lang="en-US" sz="2400" dirty="0"/>
              <a:t>: </a:t>
            </a:r>
            <a:r>
              <a:rPr lang="en-US" sz="2400" dirty="0" err="1"/>
              <a:t>Jawa</a:t>
            </a:r>
            <a:r>
              <a:rPr lang="en-US" sz="2400" dirty="0"/>
              <a:t> Timur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 </a:t>
            </a:r>
            <a:r>
              <a:rPr lang="en-US" sz="2400" dirty="0" err="1"/>
              <a:t>Periatna</a:t>
            </a:r>
            <a:r>
              <a:rPr lang="en-US" sz="2400" dirty="0"/>
              <a:t> H. 2022.</a:t>
            </a:r>
            <a:r>
              <a:rPr lang="en-US" sz="2400" b="1" i="1" dirty="0"/>
              <a:t> </a:t>
            </a:r>
            <a:r>
              <a:rPr lang="en-US" sz="2400" b="1" i="1" dirty="0" err="1"/>
              <a:t>Fisioterapi</a:t>
            </a:r>
            <a:r>
              <a:rPr lang="en-US" sz="2400" b="1" i="1" dirty="0"/>
              <a:t> </a:t>
            </a:r>
            <a:r>
              <a:rPr lang="en-US" sz="2400" b="1" i="1" dirty="0" err="1"/>
              <a:t>Muskuloskletal</a:t>
            </a:r>
            <a:r>
              <a:rPr lang="en-US" sz="2400" b="1" i="1" dirty="0"/>
              <a:t> </a:t>
            </a:r>
            <a:r>
              <a:rPr lang="en-US" sz="2400" b="1" i="1" dirty="0" err="1"/>
              <a:t>Bedah</a:t>
            </a:r>
            <a:r>
              <a:rPr lang="en-US" sz="2400" b="1" i="1" dirty="0"/>
              <a:t> : </a:t>
            </a:r>
            <a:r>
              <a:rPr lang="en-US" sz="2400" i="1" dirty="0" err="1"/>
              <a:t>jilid</a:t>
            </a:r>
            <a:r>
              <a:rPr lang="en-US" sz="2400" i="1" dirty="0"/>
              <a:t> 2</a:t>
            </a:r>
            <a:r>
              <a:rPr lang="en-US" sz="2400" dirty="0"/>
              <a:t>. BFS </a:t>
            </a:r>
            <a:r>
              <a:rPr lang="en-US" sz="2400" dirty="0" err="1"/>
              <a:t>Medika</a:t>
            </a:r>
            <a:r>
              <a:rPr lang="en-US" sz="2400" dirty="0"/>
              <a:t>: </a:t>
            </a:r>
            <a:r>
              <a:rPr lang="en-US" sz="2400" dirty="0" err="1"/>
              <a:t>Jawa</a:t>
            </a:r>
            <a:r>
              <a:rPr lang="en-US" sz="2400" dirty="0"/>
              <a:t> Timur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Kisner, C. 2013. </a:t>
            </a:r>
            <a:r>
              <a:rPr lang="id-ID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Exercise</a:t>
            </a:r>
            <a:r>
              <a:rPr lang="id-ID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Edition. F.A Davis Company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Philadelphia..EGC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457-500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Cook CF,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Hagedus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EJ.2008.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Orthopedic Physical Examination Tests.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Pearson Education: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NewJersey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Anwar R, et al.2008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Classification and Diagnosis in Orthopedic Trauma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Cambridge University Press: Cambridge.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IP.2007.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Orthopedic Rehabilitation: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and Enablement.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Springer: USA.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Maxey L, Magnusson J. 2001.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for the Surgical  Orthopedic Patient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Mosby: St louis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id-ID" sz="2400" dirty="0"/>
          </a:p>
          <a:p>
            <a:pPr marL="514350" indent="-514350">
              <a:buFont typeface="+mj-lt"/>
              <a:buAutoNum type="arabicPeriod"/>
            </a:pPr>
            <a:endParaRPr lang="id-ID" sz="2400" dirty="0"/>
          </a:p>
          <a:p>
            <a:pPr marL="514350" indent="-514350">
              <a:buFont typeface="+mj-lt"/>
              <a:buAutoNum type="arabicPeriod"/>
            </a:pPr>
            <a:endParaRPr lang="id-ID" sz="2400" dirty="0"/>
          </a:p>
          <a:p>
            <a:pPr marL="514350" indent="-514350">
              <a:buFont typeface="+mj-lt"/>
              <a:buAutoNum type="arabicPeriod"/>
            </a:pPr>
            <a:endParaRPr lang="id-ID" sz="2200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59953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d-ID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Daftar </a:t>
            </a:r>
            <a:r>
              <a:rPr lang="en-US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Perpustakaan</a:t>
            </a:r>
            <a:endParaRPr lang="id-ID" sz="32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d-ID" sz="2200" dirty="0"/>
          </a:p>
          <a:p>
            <a:pPr marL="514350" indent="-514350">
              <a:buFont typeface="+mj-lt"/>
              <a:buAutoNum type="arabicPeriod" startAt="8"/>
            </a:pPr>
            <a:r>
              <a:rPr lang="id-ID" sz="2000" dirty="0"/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Magee DJ, et al. 2009.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 and Intervention in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Muskuloskletal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Rehabilitation.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Sounders-Elsevier: USA, </a:t>
            </a:r>
            <a:endParaRPr lang="en-US" sz="2400" dirty="0"/>
          </a:p>
          <a:p>
            <a:pPr marL="514350" indent="-514350">
              <a:buFont typeface="+mj-lt"/>
              <a:buAutoNum type="arabicPeriod" startAt="8"/>
            </a:pPr>
            <a:r>
              <a:rPr lang="en-US" sz="2400" dirty="0"/>
              <a:t>Paulsen F, </a:t>
            </a:r>
            <a:r>
              <a:rPr lang="en-US" sz="2400" dirty="0" err="1"/>
              <a:t>Waschke</a:t>
            </a:r>
            <a:r>
              <a:rPr lang="en-US" sz="2400" dirty="0"/>
              <a:t> J.2011.</a:t>
            </a:r>
            <a:r>
              <a:rPr lang="en-US" sz="2400" i="1" dirty="0"/>
              <a:t> </a:t>
            </a:r>
            <a:r>
              <a:rPr lang="en-US" sz="2400" b="1" i="1" dirty="0" err="1"/>
              <a:t>Sobotta</a:t>
            </a:r>
            <a:r>
              <a:rPr lang="en-US" sz="2400" b="1" i="1" dirty="0"/>
              <a:t> &amp; Atlas of Human Anatomy</a:t>
            </a:r>
            <a:r>
              <a:rPr lang="en-US" sz="2400" i="1" dirty="0"/>
              <a:t>: General Anatomy and </a:t>
            </a:r>
            <a:r>
              <a:rPr lang="en-US" sz="2400" i="1" dirty="0" err="1"/>
              <a:t>Musculoscletal</a:t>
            </a:r>
            <a:r>
              <a:rPr lang="en-US" sz="2400" i="1" dirty="0"/>
              <a:t> Systems. </a:t>
            </a:r>
            <a:r>
              <a:rPr lang="en-US" sz="2400" dirty="0"/>
              <a:t>15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 err="1"/>
              <a:t>Edition.Elesevier</a:t>
            </a:r>
            <a:r>
              <a:rPr lang="en-US" sz="2400" dirty="0"/>
              <a:t>: Munich.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400" dirty="0"/>
              <a:t>Reichert B.2011. </a:t>
            </a:r>
            <a:r>
              <a:rPr lang="en-US" sz="2400" b="1" i="1" dirty="0"/>
              <a:t>Palpation Techniques</a:t>
            </a:r>
            <a:r>
              <a:rPr lang="en-US" sz="2400" i="1" dirty="0"/>
              <a:t> : Surface </a:t>
            </a:r>
            <a:r>
              <a:rPr lang="en-US" sz="2400" i="1" dirty="0" err="1"/>
              <a:t>Anatpmy</a:t>
            </a:r>
            <a:r>
              <a:rPr lang="en-US" sz="2400" i="1" dirty="0"/>
              <a:t> for Physical Therapists.</a:t>
            </a:r>
            <a:r>
              <a:rPr lang="en-US" sz="2400" dirty="0"/>
              <a:t> </a:t>
            </a:r>
            <a:r>
              <a:rPr lang="en-US" sz="2400" dirty="0" err="1"/>
              <a:t>Thieme</a:t>
            </a:r>
            <a:r>
              <a:rPr lang="en-US" sz="2400" dirty="0"/>
              <a:t>: Stuttgart-New York.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400" dirty="0" err="1"/>
              <a:t>Mucolino</a:t>
            </a:r>
            <a:r>
              <a:rPr lang="en-US" sz="2400" dirty="0"/>
              <a:t> JE. 2009. </a:t>
            </a:r>
            <a:r>
              <a:rPr lang="en-US" sz="2400" b="1" i="1" dirty="0"/>
              <a:t>The Muscle and Bone Palpation Manual </a:t>
            </a:r>
            <a:r>
              <a:rPr lang="en-US" sz="2400" i="1" dirty="0"/>
              <a:t>: With Trigger Points, Referral Patterns and </a:t>
            </a:r>
            <a:r>
              <a:rPr lang="en-US" sz="2400" i="1" dirty="0" err="1"/>
              <a:t>Streching</a:t>
            </a:r>
            <a:r>
              <a:rPr lang="en-US" sz="2400" dirty="0"/>
              <a:t>. Mosby: UK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400" dirty="0"/>
              <a:t>Field D, Hutchinson SO.2006.</a:t>
            </a:r>
            <a:r>
              <a:rPr lang="en-US" sz="2400" i="1" dirty="0"/>
              <a:t> </a:t>
            </a:r>
            <a:r>
              <a:rPr lang="en-US" sz="2400" b="1" i="1" dirty="0"/>
              <a:t>Anatomy Palpation and Surface Marking</a:t>
            </a:r>
            <a:r>
              <a:rPr lang="en-US" sz="2400" dirty="0"/>
              <a:t>. 4</a:t>
            </a:r>
            <a:r>
              <a:rPr lang="en-US" sz="2400" baseline="30000" dirty="0"/>
              <a:t>th</a:t>
            </a:r>
            <a:r>
              <a:rPr lang="en-US" sz="2400" dirty="0"/>
              <a:t> Edition. Elsevier: New York.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400" dirty="0"/>
              <a:t>Kendall FP, Kendall E. 2005.</a:t>
            </a:r>
            <a:r>
              <a:rPr lang="en-US" sz="2400" b="1" i="1" dirty="0"/>
              <a:t>Muscles Testing and Function with Posture and Pain</a:t>
            </a:r>
            <a:r>
              <a:rPr lang="en-US" sz="2400" i="1" dirty="0"/>
              <a:t>. </a:t>
            </a:r>
            <a:r>
              <a:rPr lang="en-US" sz="2400" dirty="0"/>
              <a:t>5</a:t>
            </a:r>
            <a:r>
              <a:rPr lang="en-US" sz="2400" baseline="30000" dirty="0"/>
              <a:t>th</a:t>
            </a:r>
            <a:r>
              <a:rPr lang="en-US" sz="2400" dirty="0"/>
              <a:t> Edition. Lippincott Williams &amp; Wilkins:  Philadelphia</a:t>
            </a:r>
          </a:p>
          <a:p>
            <a:pPr marL="514350" indent="-514350">
              <a:buFont typeface="+mj-lt"/>
              <a:buAutoNum type="arabicPeriod" startAt="8"/>
            </a:pPr>
            <a:endParaRPr lang="en-US" sz="2400" dirty="0"/>
          </a:p>
          <a:p>
            <a:pPr marL="514350" indent="-514350">
              <a:buFont typeface="+mj-lt"/>
              <a:buAutoNum type="arabicPeriod" startAt="8"/>
            </a:pPr>
            <a:endParaRPr lang="id-ID" sz="2400" dirty="0"/>
          </a:p>
          <a:p>
            <a:pPr marL="514350" indent="-514350">
              <a:buFont typeface="+mj-lt"/>
              <a:buAutoNum type="arabicPeriod" startAt="8"/>
            </a:pPr>
            <a:endParaRPr lang="id-ID" sz="2400" dirty="0"/>
          </a:p>
          <a:p>
            <a:pPr marL="514350" indent="-514350">
              <a:buFont typeface="+mj-lt"/>
              <a:buAutoNum type="arabicPeriod" startAt="8"/>
            </a:pPr>
            <a:endParaRPr lang="id-ID" sz="2400" dirty="0"/>
          </a:p>
          <a:p>
            <a:pPr marL="514350" indent="-514350">
              <a:buFont typeface="+mj-lt"/>
              <a:buAutoNum type="arabicPeriod" startAt="8"/>
            </a:pPr>
            <a:endParaRPr lang="id-ID" sz="2200" dirty="0"/>
          </a:p>
          <a:p>
            <a:pPr marL="514350" indent="-514350">
              <a:buFont typeface="+mj-lt"/>
              <a:buAutoNum type="arabicPeriod" startAt="8"/>
            </a:pPr>
            <a:endParaRPr lang="id-ID" dirty="0"/>
          </a:p>
          <a:p>
            <a:pPr marL="514350" indent="-514350">
              <a:buFont typeface="+mj-lt"/>
              <a:buAutoNum type="arabicPeriod" startAt="8"/>
            </a:pPr>
            <a:endParaRPr lang="id-ID" dirty="0"/>
          </a:p>
          <a:p>
            <a:pPr marL="514350" indent="-514350">
              <a:buFont typeface="+mj-lt"/>
              <a:buAutoNum type="arabicPeriod" startAt="8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811358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6C9D6-DC65-3C68-7C25-E8271340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PERTANYAAN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C63E1-AD7D-F7BF-34F8-AD5D2D1D5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pembahasan</a:t>
            </a:r>
            <a:r>
              <a:rPr lang="en-US" dirty="0"/>
              <a:t> kami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/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bpk</a:t>
            </a:r>
            <a:r>
              <a:rPr lang="en-US" dirty="0"/>
              <a:t>/</a:t>
            </a:r>
            <a:r>
              <a:rPr lang="en-US" dirty="0" err="1"/>
              <a:t>ibu</a:t>
            </a:r>
            <a:r>
              <a:rPr lang="en-US" dirty="0"/>
              <a:t>  </a:t>
            </a:r>
            <a:r>
              <a:rPr lang="en-US" dirty="0" err="1"/>
              <a:t>bekerja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sejauh</a:t>
            </a:r>
            <a:r>
              <a:rPr lang="en-US" dirty="0"/>
              <a:t> mana Evidence Based Practice [EBP]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 </a:t>
            </a:r>
            <a:r>
              <a:rPr lang="en-US" dirty="0" err="1"/>
              <a:t>bpk-ibu</a:t>
            </a:r>
            <a:r>
              <a:rPr lang="en-US" dirty="0"/>
              <a:t> 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Fisioterapis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sz="4800" dirty="0" err="1">
                <a:latin typeface="Algerian" panose="04020705040A02060702" pitchFamily="82" charset="0"/>
                <a:cs typeface="Aharoni" panose="02010803020104030203" pitchFamily="2" charset="-79"/>
              </a:rPr>
              <a:t>Terima</a:t>
            </a:r>
            <a:r>
              <a:rPr lang="en-US" sz="4800" dirty="0">
                <a:latin typeface="Algerian" panose="04020705040A02060702" pitchFamily="82" charset="0"/>
                <a:cs typeface="Aharoni" panose="02010803020104030203" pitchFamily="2" charset="-79"/>
              </a:rPr>
              <a:t> Kasih Atas </a:t>
            </a:r>
            <a:r>
              <a:rPr lang="en-US" sz="4800" dirty="0" err="1">
                <a:latin typeface="Algerian" panose="04020705040A02060702" pitchFamily="82" charset="0"/>
                <a:cs typeface="Aharoni" panose="02010803020104030203" pitchFamily="2" charset="-79"/>
              </a:rPr>
              <a:t>Perhatiannya</a:t>
            </a:r>
            <a:r>
              <a:rPr lang="en-US" sz="4800" dirty="0">
                <a:latin typeface="Algerian" panose="04020705040A02060702" pitchFamily="82" charset="0"/>
                <a:cs typeface="Aharoni" panose="02010803020104030203" pitchFamily="2" charset="-79"/>
              </a:rPr>
              <a:t>. </a:t>
            </a:r>
            <a:r>
              <a:rPr lang="en-US" sz="4800" dirty="0" err="1">
                <a:latin typeface="Algerian" panose="04020705040A02060702" pitchFamily="82" charset="0"/>
                <a:cs typeface="Aharoni" panose="02010803020104030203" pitchFamily="2" charset="-79"/>
              </a:rPr>
              <a:t>Semoga</a:t>
            </a:r>
            <a:r>
              <a:rPr lang="en-US" sz="4800" dirty="0">
                <a:latin typeface="Algerian" panose="04020705040A02060702" pitchFamily="82" charset="0"/>
                <a:cs typeface="Aharoni" panose="02010803020104030203" pitchFamily="2" charset="-79"/>
              </a:rPr>
              <a:t> </a:t>
            </a:r>
            <a:r>
              <a:rPr lang="en-US" sz="4800" dirty="0" err="1">
                <a:latin typeface="Algerian" panose="04020705040A02060702" pitchFamily="82" charset="0"/>
                <a:cs typeface="Aharoni" panose="02010803020104030203" pitchFamily="2" charset="-79"/>
              </a:rPr>
              <a:t>bermanfaat</a:t>
            </a:r>
            <a:r>
              <a:rPr lang="en-US" sz="4800" dirty="0">
                <a:latin typeface="Algerian" panose="04020705040A02060702" pitchFamily="82" charset="0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0658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2253</Words>
  <Application>Microsoft Office PowerPoint</Application>
  <PresentationFormat>Widescreen</PresentationFormat>
  <Paragraphs>331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Aharoni</vt:lpstr>
      <vt:lpstr>Algerian</vt:lpstr>
      <vt:lpstr>Arial</vt:lpstr>
      <vt:lpstr>Calibri</vt:lpstr>
      <vt:lpstr>Calibri Light</vt:lpstr>
      <vt:lpstr>Times New Roman</vt:lpstr>
      <vt:lpstr>Office Theme</vt:lpstr>
      <vt:lpstr> Peranan Fisioterapi Pada Lansia Dengan Permasalahan Tulang Belakang</vt:lpstr>
      <vt:lpstr>Kegiatan Awal</vt:lpstr>
      <vt:lpstr>I. Permasalahan-permasalahan Tulang Belakang</vt:lpstr>
      <vt:lpstr>A1. Gangguan Postur di regio Pelvis dan Lumbal 1 {Kisner-Colby, 2017, hal 442-444</vt:lpstr>
      <vt:lpstr>A1. Gangguan Postur di regio Pelvis dan Lumbal 1 </vt:lpstr>
      <vt:lpstr>A1. Gangguan Postur di regio Pelvis dan Lumbal 2 </vt:lpstr>
      <vt:lpstr>A1. Gangguan Postur di regio Pelvis dan Lumbal 3  </vt:lpstr>
      <vt:lpstr>A1. Gangguan Postur di regio Servikal dan Torakal 4  </vt:lpstr>
      <vt:lpstr>A1. Gangguan Postur di regio Servikal dan Torakal 5  </vt:lpstr>
      <vt:lpstr>A2. Postur Abnormal-Kifosis</vt:lpstr>
      <vt:lpstr>A2. Postur Abnormal-Lordosis</vt:lpstr>
      <vt:lpstr>A2. Postur Abnormal-Skoliosis</vt:lpstr>
      <vt:lpstr>I B. Strain otot, kerobekan dan memar di leher, punggung dan pinggang</vt:lpstr>
      <vt:lpstr>I C; Imflamasi dileher, punggung dan pinggang yang akut</vt:lpstr>
      <vt:lpstr>I D Spinal Disorders/gangguan sumsum tulang belakang dileher, punggung dan pinggang.</vt:lpstr>
      <vt:lpstr>I D1. Istilah2 cedera/degenerasi Diskus </vt:lpstr>
      <vt:lpstr>I D1. Gangguan Umum Terkait Protruksi Diskus di Lumbal  </vt:lpstr>
      <vt:lpstr>I D2-9 ;Spinal Disorders/gangguan sumsum tulang belakang: dileher, punggung dan pinggang. </vt:lpstr>
      <vt:lpstr>IE. Red Flags for LBP</vt:lpstr>
      <vt:lpstr>IE. Yellow Flags for LBP</vt:lpstr>
      <vt:lpstr>IF. Bedah Tulang Belakang</vt:lpstr>
      <vt:lpstr>IF2. Prosedur, alasan2 dan tujuan Laminektomi LCS, LTS dan LLS</vt:lpstr>
      <vt:lpstr>IF3. Bedah Minimal Invasif Tulang Belakang</vt:lpstr>
      <vt:lpstr>IF3. Prosedur, Fungsinya dan Keunggulan PECD, PETD dan PELD.</vt:lpstr>
      <vt:lpstr>II. Managemen Fisioterapi </vt:lpstr>
      <vt:lpstr>II. Penatalaksanan  peninjauan system, tes2 spesifik, al:</vt:lpstr>
      <vt:lpstr>III A. Gangguan Structural dan Fungsional  karena Gangguan Postur</vt:lpstr>
      <vt:lpstr>IIIA.Gangguan structural dan Fungsional  karena Gangguan Postur</vt:lpstr>
      <vt:lpstr>IV A. Rencana Fisioterapi dan intervensi Fisioterapi[EBP] pada pasien Gangguan Postur 1.</vt:lpstr>
      <vt:lpstr>IV A. Rencana Fisioterapi dan intervensi Fisioterapi[EBP] pada pasien Gangguan Postur 2.</vt:lpstr>
      <vt:lpstr>IV A Rencana Fisioterapi dan intervensi Fisioterapi[EBP] pada pasien Gangguan Postur 3.</vt:lpstr>
      <vt:lpstr>IV A Rencana Fisioterapi dan intervensi Fisioterapi[EBP] pada pasien Gangguan Postur 4.</vt:lpstr>
      <vt:lpstr>IV A Rencana Fisioterapi dan intervensi Fisioterapi[EBP] pada pasien Gangguan Postur 5.</vt:lpstr>
      <vt:lpstr>IV A Rencana Fisioterapi dan intervensi Fisioterapi[EBP] pada pasien Gangguan Postur 6</vt:lpstr>
      <vt:lpstr>IV A Rencana Fisioterapi dan intervensi Fisioterapi[EBP] pada pasien Gangguan Postur 7</vt:lpstr>
      <vt:lpstr>IV A Rencana Fisioterapi dan intervensi Fisioterapi[EBP] pada pasien Gangguan Postur 8.</vt:lpstr>
      <vt:lpstr>IV A Rencana Fisioterapi dan intervensi Fisioterapi[EBP] pada pasien Gangguan Postur 9.</vt:lpstr>
      <vt:lpstr>IIIB, IVB. Panduan Penatalaksanaan Fisioterapi pada Gangguan Tulang Belakang  Akut/Fase Proteksi</vt:lpstr>
      <vt:lpstr>IIIC, IVC. Panduan Penatalaksanaan Fisioterapi pada Gangguan Tulang Belakang Sub Akut/Fase Gerak Terkontrol</vt:lpstr>
      <vt:lpstr>IIID, IVD. Panduan Penatalaksanaan Fisioterapi pada Gangguan Tulang Belakang Kronik/ Fase Kembali ke Fungsional.</vt:lpstr>
      <vt:lpstr>Daftar Perpustakaan</vt:lpstr>
      <vt:lpstr>Daftar Perpustakaan</vt:lpstr>
      <vt:lpstr>PERTANYAAN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ISIDORUS</cp:lastModifiedBy>
  <cp:revision>43</cp:revision>
  <dcterms:created xsi:type="dcterms:W3CDTF">2024-05-28T01:28:29Z</dcterms:created>
  <dcterms:modified xsi:type="dcterms:W3CDTF">2024-07-14T15:36:15Z</dcterms:modified>
</cp:coreProperties>
</file>