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jpg"/>
  <Override PartName="/ppt/media/image5.jpg" ContentType="image/jpg"/>
  <Override PartName="/ppt/media/image6.jpg" ContentType="image/jpg"/>
  <Override PartName="/ppt/media/image9.jpg" ContentType="image/jpg"/>
  <Override PartName="/ppt/media/image11.jpg" ContentType="image/jpg"/>
  <Override PartName="/ppt/media/image15.jpg" ContentType="image/jpg"/>
  <Override PartName="/ppt/media/image16.jpg" ContentType="image/jpg"/>
  <Override PartName="/ppt/media/image1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2" r:id="rId3"/>
    <p:sldId id="286" r:id="rId4"/>
    <p:sldId id="270" r:id="rId5"/>
    <p:sldId id="284" r:id="rId6"/>
    <p:sldId id="287" r:id="rId7"/>
    <p:sldId id="273" r:id="rId8"/>
    <p:sldId id="289" r:id="rId9"/>
    <p:sldId id="293" r:id="rId10"/>
    <p:sldId id="292" r:id="rId11"/>
    <p:sldId id="297" r:id="rId12"/>
    <p:sldId id="298" r:id="rId13"/>
    <p:sldId id="299" r:id="rId14"/>
    <p:sldId id="295" r:id="rId15"/>
    <p:sldId id="281" r:id="rId16"/>
    <p:sldId id="300" r:id="rId17"/>
    <p:sldId id="301" r:id="rId18"/>
    <p:sldId id="290" r:id="rId19"/>
    <p:sldId id="291" r:id="rId20"/>
    <p:sldId id="266" r:id="rId21"/>
    <p:sldId id="302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7C1A8-7A1B-DD7B-1920-BF94C7FFE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AC584-2C02-8DD3-36A4-A28A0671F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6F504-47B1-54F7-D4BE-ED53EE237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4413E-1F5F-2EB4-FB07-0E8CB974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0D932-03BD-6ECD-1D0A-AA89E625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461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E23C-FE88-B704-BE23-FCED1816E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1020C-9C78-C5DB-870E-979D9842F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3DC8B-68A5-4909-4227-7514BEB7C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A62A2-6D8D-A75B-9931-F486C3487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49B48-DA41-2869-7D27-58E3A627E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174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C4608-4ADC-0BFC-1E89-892C096E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92BAF-9BBA-B733-2A4A-927D774B5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D9407-8BE3-509C-17B0-9B3A24164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D7F22-8204-130E-DCDE-70E518585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AB66B-6D2B-2C19-A473-57049091F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496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A798A-1866-1F1A-BA2C-E4F8709C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73751-0DD1-96EB-02BB-8775E54A83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AF713-0A00-23D6-0633-DE7F78ABB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35951-786F-4D37-82D9-3FA7F47D2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35698-5084-22F6-D7A1-859D1FC4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CD235-E29E-D361-CA62-8B5E36CAA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7066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2D6F5-1227-C331-12E7-EA25829E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5FB78-CEEC-8AB8-E43B-B22CF033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4C8A4-5800-4CD8-AF16-373B58D8C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97619B-DA54-A206-9379-856266C33E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134E14-A7B6-FAFC-2667-5EBC5ECBD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633D33-BAFB-535C-5E08-2EC75D2C6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D8C8C4-18E4-3E9C-9DCB-8E6409B04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73FC6F-6F51-E4A8-C1F3-9849E92EC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64675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3FE7-CDA6-C807-E9C4-8AD0DE48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1C3869-5E0A-E25D-E306-E15936D3F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AD68A4-7931-9DA7-8CF0-9F94F3B95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2449D-9D05-B312-2CBA-25F1466FC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1568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8797B-5654-A8AC-CB70-78466F2E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91F8B-0625-F2AA-75FB-41C66C574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0E027-7D69-E570-E215-25B6773A7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555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57B66-7B33-829E-E4F0-F2669AEA9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FB537-98A0-25A5-6074-A9ED24AE7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1ABC6-4E84-4FA0-A939-51D8597AA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549E2-E21B-A1AB-07E8-21DEECFA3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D49B3-9778-3244-5FEA-B508B11FD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681B9-F5E1-62CE-E7FF-87A376CB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264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13D4-FF8F-C88B-E4F8-2D6A446E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5215B8-EB78-7DDB-C362-28B07DC798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EC29B-DA93-7DEE-BE1A-AA2F9CC5E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98B49-9E59-3662-5B98-91826FF4B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1E725-0525-49CC-5252-D67A9F285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56926-7496-2D7A-BB8E-B7D98EDD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421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E053-3244-C346-DCA5-1D4F09F3F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539728-7E51-0CD9-3145-2913DE1AD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E2D6D-5F3E-2FA3-D133-CD4A1B89C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BF3FD-BD63-7BFB-B654-4ABD923E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4D8C5-2527-EC0B-B244-1C324F63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6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1E0258-2AF4-BAA8-9DF1-A5A16FB11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CC9C13-F5E5-71BC-E6AF-4FBD3F257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3B792-4C86-1C96-2B32-6B12B379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8FDBE-033E-E617-4A1B-2B8AFE6CF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B5A28-24BA-9D2C-3EEE-A4F4A385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13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053522-AFDD-E9B1-3DD3-7CD3D874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149D5-45E8-B346-58AF-FD8D426ED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F7328-7928-4D50-3277-8C41F57F8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27C77-2146-42CC-93C7-E140DCD1E30D}" type="datetimeFigureOut">
              <a:rPr lang="en-ID" smtClean="0"/>
              <a:t>27/03/2024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D1779-0FC4-E999-B0EC-E50315836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0308E-4E08-C92C-AB29-1F0C7BA5A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EDAFF-06A9-4C6C-880F-B4957564B1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9396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B5D6-8295-8A50-C55D-898B4F853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67641"/>
            <a:ext cx="8825658" cy="1894840"/>
          </a:xfrm>
        </p:spPr>
        <p:txBody>
          <a:bodyPr>
            <a:normAutofit/>
          </a:bodyPr>
          <a:lstStyle/>
          <a:p>
            <a:r>
              <a:rPr lang="en-US" sz="4000" dirty="0"/>
              <a:t>ETIKA PROFESI DAN REGULASI DALAM PELAYANAN KEBIDANAN</a:t>
            </a:r>
            <a:endParaRPr lang="en-ID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752885-10C5-23D5-E7B5-419E9BFEB2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829" y="2970371"/>
            <a:ext cx="9144000" cy="917258"/>
          </a:xfrm>
        </p:spPr>
        <p:txBody>
          <a:bodyPr/>
          <a:lstStyle/>
          <a:p>
            <a:r>
              <a:rPr lang="en-US" dirty="0"/>
              <a:t>Bd. Desideria </a:t>
            </a:r>
            <a:r>
              <a:rPr lang="en-US" dirty="0" err="1"/>
              <a:t>Yosepha</a:t>
            </a:r>
            <a:r>
              <a:rPr lang="en-US" dirty="0"/>
              <a:t> </a:t>
            </a:r>
            <a:r>
              <a:rPr lang="en-US" dirty="0" err="1"/>
              <a:t>Ginting</a:t>
            </a:r>
            <a:r>
              <a:rPr lang="en-US" dirty="0"/>
              <a:t>, S.</a:t>
            </a:r>
            <a:r>
              <a:rPr lang="en-US" dirty="0" err="1"/>
              <a:t>SiT</a:t>
            </a:r>
            <a:r>
              <a:rPr lang="en-US" dirty="0"/>
              <a:t>.,</a:t>
            </a:r>
            <a:r>
              <a:rPr lang="en-US" dirty="0" err="1"/>
              <a:t>M.Kes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99B995-E845-2F45-9C73-B37AB8847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710" y="4314111"/>
            <a:ext cx="3170237" cy="2488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4FDDC9-2B2B-0A99-F5B2-E363BF5F7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760" y="4450080"/>
            <a:ext cx="3048000" cy="2407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1BC1D6-DDB9-B07A-E388-DAC36DC90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" y="4450080"/>
            <a:ext cx="3276600" cy="24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54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535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B0BE-4068-DB4F-D84A-2694B2137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5BC08-FE98-F64D-29B5-BDD2ED23A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09999"/>
            <a:ext cx="10515600" cy="2366963"/>
          </a:xfrm>
        </p:spPr>
        <p:txBody>
          <a:bodyPr/>
          <a:lstStyle/>
          <a:p>
            <a:r>
              <a:rPr lang="en-US" dirty="0" err="1"/>
              <a:t>Bidan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Wanita yang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reguler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program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kebidanan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yang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yuridis</a:t>
            </a:r>
            <a:r>
              <a:rPr lang="en-US" dirty="0"/>
              <a:t>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dan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kebidanan</a:t>
            </a:r>
            <a:r>
              <a:rPr lang="en-US" dirty="0"/>
              <a:t> dan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terdaftar</a:t>
            </a:r>
            <a:r>
              <a:rPr lang="en-US" dirty="0"/>
              <a:t> </a:t>
            </a:r>
            <a:r>
              <a:rPr lang="en-US" dirty="0" err="1"/>
              <a:t>disahkan</a:t>
            </a:r>
            <a:r>
              <a:rPr lang="en-US" dirty="0"/>
              <a:t> dan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ijin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kebidanan</a:t>
            </a:r>
            <a:endParaRPr lang="en-ID" dirty="0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FC99FFA-E56E-A6D7-87EE-F69329323A92}"/>
              </a:ext>
            </a:extLst>
          </p:cNvPr>
          <p:cNvPicPr/>
          <p:nvPr/>
        </p:nvPicPr>
        <p:blipFill rotWithShape="1">
          <a:blip r:embed="rId2" cstate="print"/>
          <a:srcRect b="47360"/>
          <a:stretch/>
        </p:blipFill>
        <p:spPr>
          <a:xfrm>
            <a:off x="646110" y="452719"/>
            <a:ext cx="10529889" cy="318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7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C086-022E-261D-27A2-0061CB9C5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64B62-E600-CF19-6AC6-29EB7340E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647464B3-886D-8318-7D91-F496EEBEFE1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111" y="302559"/>
            <a:ext cx="11125200" cy="625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4C79C417-F396-2C05-E3CB-9B69CB5F2A94}"/>
              </a:ext>
            </a:extLst>
          </p:cNvPr>
          <p:cNvSpPr/>
          <p:nvPr/>
        </p:nvSpPr>
        <p:spPr>
          <a:xfrm>
            <a:off x="3480474" y="1784984"/>
            <a:ext cx="2428240" cy="2336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Profesi</a:t>
            </a:r>
            <a:r>
              <a:rPr lang="en-US" sz="3200" dirty="0"/>
              <a:t> </a:t>
            </a:r>
            <a:r>
              <a:rPr lang="en-US" sz="3200" dirty="0" err="1"/>
              <a:t>Bidan</a:t>
            </a:r>
            <a:endParaRPr lang="en-ID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C24970-B9F3-DDD5-BC82-E654FD4F9698}"/>
              </a:ext>
            </a:extLst>
          </p:cNvPr>
          <p:cNvSpPr/>
          <p:nvPr/>
        </p:nvSpPr>
        <p:spPr>
          <a:xfrm>
            <a:off x="6908800" y="782319"/>
            <a:ext cx="3952240" cy="10026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PILIHAN HIDUP DAN PANGGILAN JIWA</a:t>
            </a:r>
            <a:endParaRPr lang="en-I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46345A4-AFC4-3EE2-DF89-5979C5A31F74}"/>
              </a:ext>
            </a:extLst>
          </p:cNvPr>
          <p:cNvSpPr/>
          <p:nvPr/>
        </p:nvSpPr>
        <p:spPr>
          <a:xfrm>
            <a:off x="6947606" y="2306319"/>
            <a:ext cx="3952240" cy="538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CITA-CITA     </a:t>
            </a:r>
            <a:r>
              <a:rPr lang="en-US" dirty="0"/>
              <a:t>       </a:t>
            </a:r>
            <a:endParaRPr lang="en-I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FC07D1-30E5-3A62-D0A4-5BE3D6511B18}"/>
              </a:ext>
            </a:extLst>
          </p:cNvPr>
          <p:cNvSpPr/>
          <p:nvPr/>
        </p:nvSpPr>
        <p:spPr>
          <a:xfrm>
            <a:off x="6947606" y="3474720"/>
            <a:ext cx="3952240" cy="12293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Terpaksa</a:t>
            </a:r>
            <a:r>
              <a:rPr lang="en-US" sz="2800" dirty="0"/>
              <a:t>/ </a:t>
            </a:r>
            <a:r>
              <a:rPr lang="en-US" sz="2800" dirty="0" err="1"/>
              <a:t>Kebetulan</a:t>
            </a:r>
            <a:r>
              <a:rPr lang="en-US" sz="2800" dirty="0"/>
              <a:t>/</a:t>
            </a:r>
            <a:r>
              <a:rPr lang="en-US" sz="2800" dirty="0" err="1"/>
              <a:t>Alternatif</a:t>
            </a:r>
            <a:r>
              <a:rPr lang="en-US" sz="2800" dirty="0"/>
              <a:t> </a:t>
            </a:r>
            <a:r>
              <a:rPr lang="en-US" sz="2800" dirty="0" err="1"/>
              <a:t>Terakhir</a:t>
            </a:r>
            <a:r>
              <a:rPr lang="en-US" sz="2800" dirty="0"/>
              <a:t>    </a:t>
            </a:r>
            <a:r>
              <a:rPr lang="en-US" dirty="0"/>
              <a:t>       </a:t>
            </a:r>
            <a:endParaRPr lang="en-ID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08D25D-B42D-63C5-CEF0-60C38F80BA94}"/>
              </a:ext>
            </a:extLst>
          </p:cNvPr>
          <p:cNvSpPr/>
          <p:nvPr/>
        </p:nvSpPr>
        <p:spPr>
          <a:xfrm>
            <a:off x="6947606" y="5334000"/>
            <a:ext cx="3952240" cy="538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Profesi</a:t>
            </a:r>
            <a:r>
              <a:rPr lang="en-US" sz="2800" dirty="0"/>
              <a:t> </a:t>
            </a:r>
            <a:r>
              <a:rPr lang="en-US" sz="2800" dirty="0" err="1"/>
              <a:t>Mulia</a:t>
            </a:r>
            <a:r>
              <a:rPr lang="en-US" sz="2800" dirty="0"/>
              <a:t>    </a:t>
            </a:r>
            <a:r>
              <a:rPr lang="en-US" dirty="0"/>
              <a:t>       </a:t>
            </a:r>
            <a:endParaRPr lang="en-ID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042B74B-6059-E30A-BEBC-1505934515DF}"/>
              </a:ext>
            </a:extLst>
          </p:cNvPr>
          <p:cNvSpPr/>
          <p:nvPr/>
        </p:nvSpPr>
        <p:spPr>
          <a:xfrm>
            <a:off x="6055360" y="2788920"/>
            <a:ext cx="812800" cy="4673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E9DD517-2CA2-B01A-C045-B550A74430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9" t="24233" r="859" b="-730"/>
          <a:stretch/>
        </p:blipFill>
        <p:spPr>
          <a:xfrm>
            <a:off x="689531" y="1358265"/>
            <a:ext cx="2644297" cy="3328670"/>
          </a:xfrm>
        </p:spPr>
      </p:pic>
    </p:spTree>
    <p:extLst>
      <p:ext uri="{BB962C8B-B14F-4D97-AF65-F5344CB8AC3E}">
        <p14:creationId xmlns:p14="http://schemas.microsoft.com/office/powerpoint/2010/main" val="15888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2CC844BB-6AAB-BECE-629F-F8EF6A113D57}"/>
              </a:ext>
            </a:extLst>
          </p:cNvPr>
          <p:cNvSpPr/>
          <p:nvPr/>
        </p:nvSpPr>
        <p:spPr>
          <a:xfrm>
            <a:off x="3788774" y="1588294"/>
            <a:ext cx="2428240" cy="23368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Profesi</a:t>
            </a:r>
            <a:r>
              <a:rPr lang="en-US" sz="3200" dirty="0"/>
              <a:t> </a:t>
            </a:r>
            <a:r>
              <a:rPr lang="en-US" sz="3200" dirty="0" err="1"/>
              <a:t>Mulia</a:t>
            </a:r>
            <a:r>
              <a:rPr lang="en-US" sz="3200" dirty="0"/>
              <a:t> </a:t>
            </a:r>
            <a:r>
              <a:rPr lang="en-US" sz="3200" dirty="0" err="1"/>
              <a:t>bidan</a:t>
            </a:r>
            <a:r>
              <a:rPr lang="en-US" sz="3200" dirty="0"/>
              <a:t> </a:t>
            </a:r>
            <a:r>
              <a:rPr lang="en-US" sz="3200" dirty="0" err="1"/>
              <a:t>didasari</a:t>
            </a:r>
            <a:endParaRPr lang="en-ID" sz="32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B635D43-E3D6-6A75-4B21-B1A3D9DD2F54}"/>
              </a:ext>
            </a:extLst>
          </p:cNvPr>
          <p:cNvSpPr/>
          <p:nvPr/>
        </p:nvSpPr>
        <p:spPr>
          <a:xfrm>
            <a:off x="6217014" y="2579767"/>
            <a:ext cx="873760" cy="3370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5CFD38-C892-A070-50AA-90F3C3E6D27F}"/>
              </a:ext>
            </a:extLst>
          </p:cNvPr>
          <p:cNvSpPr/>
          <p:nvPr/>
        </p:nvSpPr>
        <p:spPr>
          <a:xfrm>
            <a:off x="7680960" y="721360"/>
            <a:ext cx="2987040" cy="6807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HEAD &gt;&gt;KNOWLEDGE</a:t>
            </a: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AB3611-AA73-7329-9936-5585E2E63A4C}"/>
              </a:ext>
            </a:extLst>
          </p:cNvPr>
          <p:cNvSpPr/>
          <p:nvPr/>
        </p:nvSpPr>
        <p:spPr>
          <a:xfrm>
            <a:off x="7751175" y="2527221"/>
            <a:ext cx="2987040" cy="6807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HANDS &gt;&gt; SKIL</a:t>
            </a:r>
            <a:endParaRPr lang="en-ID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2E228-B438-F14B-3F09-D6FC35DE4793}"/>
              </a:ext>
            </a:extLst>
          </p:cNvPr>
          <p:cNvSpPr/>
          <p:nvPr/>
        </p:nvSpPr>
        <p:spPr>
          <a:xfrm>
            <a:off x="7842615" y="4407694"/>
            <a:ext cx="2987040" cy="6807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HEART &gt;&gt; ATTITUDE</a:t>
            </a:r>
            <a:endParaRPr lang="en-ID" dirty="0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54DBB726-68B3-DA0A-D936-5F9016E30723}"/>
              </a:ext>
            </a:extLst>
          </p:cNvPr>
          <p:cNvSpPr/>
          <p:nvPr/>
        </p:nvSpPr>
        <p:spPr>
          <a:xfrm>
            <a:off x="9174480" y="1473200"/>
            <a:ext cx="314960" cy="772160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1663813F-793E-7683-302C-312FB0380421}"/>
              </a:ext>
            </a:extLst>
          </p:cNvPr>
          <p:cNvSpPr/>
          <p:nvPr/>
        </p:nvSpPr>
        <p:spPr>
          <a:xfrm>
            <a:off x="9244695" y="3429000"/>
            <a:ext cx="314960" cy="772160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DCF83270-C018-3157-06D0-65ED0671B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0" r="19525"/>
          <a:stretch/>
        </p:blipFill>
        <p:spPr>
          <a:xfrm>
            <a:off x="1264013" y="953294"/>
            <a:ext cx="2428240" cy="4351338"/>
          </a:xfrm>
        </p:spPr>
      </p:pic>
    </p:spTree>
    <p:extLst>
      <p:ext uri="{BB962C8B-B14F-4D97-AF65-F5344CB8AC3E}">
        <p14:creationId xmlns:p14="http://schemas.microsoft.com/office/powerpoint/2010/main" val="225047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C35BF630-5B54-994E-6265-8C978EC879D6}"/>
              </a:ext>
            </a:extLst>
          </p:cNvPr>
          <p:cNvPicPr/>
          <p:nvPr/>
        </p:nvPicPr>
        <p:blipFill rotWithShape="1">
          <a:blip r:embed="rId2" cstate="print"/>
          <a:srcRect b="36288"/>
          <a:stretch/>
        </p:blipFill>
        <p:spPr>
          <a:xfrm>
            <a:off x="0" y="564479"/>
            <a:ext cx="9682480" cy="369256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14B9A8-FC59-6D71-B527-2B1803FC9B12}"/>
              </a:ext>
            </a:extLst>
          </p:cNvPr>
          <p:cNvSpPr/>
          <p:nvPr/>
        </p:nvSpPr>
        <p:spPr>
          <a:xfrm>
            <a:off x="2077720" y="5329519"/>
            <a:ext cx="8036560" cy="10769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Legislasi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Pelayanan</a:t>
            </a:r>
            <a:r>
              <a:rPr lang="en-US" sz="3200" dirty="0"/>
              <a:t> </a:t>
            </a:r>
            <a:r>
              <a:rPr lang="en-US" sz="3200" dirty="0" err="1"/>
              <a:t>Kebidanan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4D0E7-EAB5-685D-00D7-7A4CAB7DD0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6"/>
          <a:stretch/>
        </p:blipFill>
        <p:spPr>
          <a:xfrm>
            <a:off x="8083550" y="0"/>
            <a:ext cx="3857625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74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53565" cy="63128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46DE54-26A3-81DB-ECD4-8A73C73CFACD}"/>
              </a:ext>
            </a:extLst>
          </p:cNvPr>
          <p:cNvSpPr txBox="1"/>
          <p:nvPr/>
        </p:nvSpPr>
        <p:spPr>
          <a:xfrm>
            <a:off x="1188720" y="2890520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latin typeface="Arial Narrow" panose="020B0606020202030204" pitchFamily="34" charset="0"/>
              </a:rPr>
              <a:t>UU RI No36 </a:t>
            </a:r>
            <a:r>
              <a:rPr lang="en-US" sz="2000" dirty="0" err="1">
                <a:latin typeface="Arial Narrow" panose="020B0606020202030204" pitchFamily="34" charset="0"/>
              </a:rPr>
              <a:t>Tahun</a:t>
            </a:r>
            <a:r>
              <a:rPr lang="en-US" sz="2000" dirty="0">
                <a:latin typeface="Arial Narrow" panose="020B0606020202030204" pitchFamily="34" charset="0"/>
              </a:rPr>
              <a:t> 2014 </a:t>
            </a:r>
            <a:r>
              <a:rPr lang="en-US" sz="2000" dirty="0" err="1">
                <a:latin typeface="Arial Narrow" panose="020B0606020202030204" pitchFamily="34" charset="0"/>
              </a:rPr>
              <a:t>Tentang</a:t>
            </a:r>
            <a:r>
              <a:rPr lang="en-US" sz="2000" dirty="0">
                <a:latin typeface="Arial Narrow" panose="020B0606020202030204" pitchFamily="34" charset="0"/>
              </a:rPr>
              <a:t> Tenaga Kesehatan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Arial Narrow" panose="020B0606020202030204" pitchFamily="34" charset="0"/>
              </a:rPr>
              <a:t>UU RI NO 17 </a:t>
            </a:r>
            <a:r>
              <a:rPr lang="en-US" sz="2000" dirty="0" err="1">
                <a:latin typeface="Arial Narrow" panose="020B0606020202030204" pitchFamily="34" charset="0"/>
              </a:rPr>
              <a:t>Tahun</a:t>
            </a:r>
            <a:r>
              <a:rPr lang="en-US" sz="2000" dirty="0">
                <a:latin typeface="Arial Narrow" panose="020B0606020202030204" pitchFamily="34" charset="0"/>
              </a:rPr>
              <a:t> 2023 </a:t>
            </a:r>
            <a:r>
              <a:rPr lang="en-US" sz="2000" dirty="0" err="1">
                <a:latin typeface="Arial Narrow" panose="020B0606020202030204" pitchFamily="34" charset="0"/>
              </a:rPr>
              <a:t>Tentang</a:t>
            </a:r>
            <a:r>
              <a:rPr lang="en-US" sz="2000" dirty="0">
                <a:latin typeface="Arial Narrow" panose="020B0606020202030204" pitchFamily="34" charset="0"/>
              </a:rPr>
              <a:t> Kesehatan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Arial Narrow" panose="020B0606020202030204" pitchFamily="34" charset="0"/>
              </a:rPr>
              <a:t>UU NO 4 </a:t>
            </a:r>
            <a:r>
              <a:rPr lang="en-US" sz="2000" dirty="0" err="1">
                <a:latin typeface="Arial Narrow" panose="020B0606020202030204" pitchFamily="34" charset="0"/>
              </a:rPr>
              <a:t>Tahun</a:t>
            </a:r>
            <a:r>
              <a:rPr lang="en-US" sz="2000" dirty="0">
                <a:latin typeface="Arial Narrow" panose="020B0606020202030204" pitchFamily="34" charset="0"/>
              </a:rPr>
              <a:t> 2019 </a:t>
            </a:r>
            <a:r>
              <a:rPr lang="en-US" sz="2000" dirty="0" err="1">
                <a:latin typeface="Arial Narrow" panose="020B0606020202030204" pitchFamily="34" charset="0"/>
              </a:rPr>
              <a:t>tentang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kebidanan</a:t>
            </a:r>
            <a:endParaRPr lang="en-US" sz="20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>
                <a:latin typeface="Arial Narrow" panose="020B0606020202030204" pitchFamily="34" charset="0"/>
              </a:rPr>
              <a:t>KEPMENKES 320 TAHUN 2020 </a:t>
            </a:r>
            <a:r>
              <a:rPr lang="en-US" sz="2000" dirty="0" err="1">
                <a:latin typeface="Arial Narrow" panose="020B0606020202030204" pitchFamily="34" charset="0"/>
              </a:rPr>
              <a:t>Tentang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standar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Profesi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Bidan</a:t>
            </a:r>
            <a:endParaRPr lang="en-ID" sz="2000" dirty="0">
              <a:latin typeface="Arial Narrow" panose="020B060602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16AEE0-7F16-5944-02AE-3FD3B93E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4472F1-6E3C-AC78-5EB7-0925A5E3127F}"/>
              </a:ext>
            </a:extLst>
          </p:cNvPr>
          <p:cNvSpPr/>
          <p:nvPr/>
        </p:nvSpPr>
        <p:spPr>
          <a:xfrm>
            <a:off x="1188720" y="229199"/>
            <a:ext cx="4759960" cy="10769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Legislasi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Pelayanan</a:t>
            </a:r>
            <a:r>
              <a:rPr lang="en-US" sz="3200" dirty="0"/>
              <a:t> </a:t>
            </a:r>
            <a:r>
              <a:rPr lang="en-US" sz="3200" dirty="0" err="1"/>
              <a:t>Kebidanan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043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44EB50-CC9B-ED8A-4670-E82509F9F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3" b="16796"/>
          <a:stretch/>
        </p:blipFill>
        <p:spPr>
          <a:xfrm>
            <a:off x="1595120" y="0"/>
            <a:ext cx="9144000" cy="38404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4C8F5C-6871-FF3B-41E4-AFD7EBE7BD26}"/>
              </a:ext>
            </a:extLst>
          </p:cNvPr>
          <p:cNvSpPr/>
          <p:nvPr/>
        </p:nvSpPr>
        <p:spPr>
          <a:xfrm>
            <a:off x="2468880" y="4297680"/>
            <a:ext cx="7752080" cy="18694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Bidan</a:t>
            </a:r>
            <a:r>
              <a:rPr lang="en-US" dirty="0"/>
              <a:t> yang </a:t>
            </a:r>
            <a:r>
              <a:rPr lang="en-US" dirty="0" err="1"/>
              <a:t>membuka</a:t>
            </a:r>
            <a:r>
              <a:rPr lang="en-US" dirty="0"/>
              <a:t> </a:t>
            </a:r>
            <a:r>
              <a:rPr lang="en-US" dirty="0" err="1"/>
              <a:t>praktek</a:t>
            </a:r>
            <a:r>
              <a:rPr lang="en-US" dirty="0"/>
              <a:t> </a:t>
            </a:r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/>
              <a:t>kebidanan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dan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profesi</a:t>
            </a:r>
            <a:endParaRPr lang="en-US" dirty="0"/>
          </a:p>
          <a:p>
            <a:pPr algn="ctr"/>
            <a:r>
              <a:rPr lang="en-US" dirty="0"/>
              <a:t>(UU No 4 </a:t>
            </a:r>
            <a:r>
              <a:rPr lang="en-US" dirty="0" err="1"/>
              <a:t>Tahun</a:t>
            </a:r>
            <a:r>
              <a:rPr lang="en-US" dirty="0"/>
              <a:t> 2019 )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27064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3E9BCD-E0E8-D540-0062-727B9A1ECC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3" t="2667" r="17037" b="6750"/>
          <a:stretch/>
        </p:blipFill>
        <p:spPr>
          <a:xfrm rot="16200000">
            <a:off x="3863341" y="-3055622"/>
            <a:ext cx="4856479" cy="114350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FAA80D-4B31-2742-3E2C-15640401F993}"/>
              </a:ext>
            </a:extLst>
          </p:cNvPr>
          <p:cNvSpPr/>
          <p:nvPr/>
        </p:nvSpPr>
        <p:spPr>
          <a:xfrm>
            <a:off x="2077720" y="5329519"/>
            <a:ext cx="8036560" cy="10769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Registrasi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Kebidanan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299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D066F9-36A9-12B3-D20E-CF92003DC544}"/>
              </a:ext>
            </a:extLst>
          </p:cNvPr>
          <p:cNvSpPr/>
          <p:nvPr/>
        </p:nvSpPr>
        <p:spPr>
          <a:xfrm>
            <a:off x="2331720" y="452719"/>
            <a:ext cx="8036560" cy="10769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Registrasi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Kebidanan</a:t>
            </a:r>
            <a:endParaRPr lang="en-US" sz="32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B573544-B58A-0C88-AB25-B641D12427BE}"/>
              </a:ext>
            </a:extLst>
          </p:cNvPr>
          <p:cNvSpPr/>
          <p:nvPr/>
        </p:nvSpPr>
        <p:spPr>
          <a:xfrm>
            <a:off x="2418080" y="2438400"/>
            <a:ext cx="3098800" cy="25095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Bidan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 </a:t>
            </a:r>
            <a:r>
              <a:rPr lang="en-ID" dirty="0" err="1"/>
              <a:t>Kebidanan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STR.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7AC3DE0-B152-A6C5-8298-2449089744B0}"/>
              </a:ext>
            </a:extLst>
          </p:cNvPr>
          <p:cNvSpPr/>
          <p:nvPr/>
        </p:nvSpPr>
        <p:spPr>
          <a:xfrm>
            <a:off x="7670800" y="2438400"/>
            <a:ext cx="3098800" cy="2590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STR </a:t>
            </a:r>
            <a:r>
              <a:rPr lang="en-ID" dirty="0" err="1"/>
              <a:t>diberikan</a:t>
            </a:r>
            <a:r>
              <a:rPr lang="en-ID" dirty="0"/>
              <a:t> oleh </a:t>
            </a:r>
            <a:r>
              <a:rPr lang="en-ID" dirty="0" err="1"/>
              <a:t>Konsil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Bidan</a:t>
            </a:r>
            <a:r>
              <a:rPr lang="en-ID" dirty="0"/>
              <a:t> yang </a:t>
            </a:r>
            <a:r>
              <a:rPr lang="en-ID" dirty="0" err="1"/>
              <a:t>memenuhi</a:t>
            </a:r>
            <a:r>
              <a:rPr lang="en-ID" dirty="0"/>
              <a:t> </a:t>
            </a:r>
            <a:r>
              <a:rPr lang="en-ID" dirty="0" err="1"/>
              <a:t>persyaratan</a:t>
            </a:r>
            <a:r>
              <a:rPr lang="en-ID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6672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E7AB8D-1DC0-5FA9-593C-A84548CF1492}"/>
              </a:ext>
            </a:extLst>
          </p:cNvPr>
          <p:cNvSpPr/>
          <p:nvPr/>
        </p:nvSpPr>
        <p:spPr>
          <a:xfrm>
            <a:off x="2270760" y="97119"/>
            <a:ext cx="8036560" cy="10769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Persyaratan</a:t>
            </a:r>
            <a:r>
              <a:rPr lang="en-US" sz="3200" dirty="0"/>
              <a:t> </a:t>
            </a:r>
            <a:r>
              <a:rPr lang="en-US" sz="3200" dirty="0" err="1"/>
              <a:t>Registrasi</a:t>
            </a:r>
            <a:endParaRPr lang="en-US" sz="32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E640F51-B0B7-E741-4E71-58D253A94AFE}"/>
              </a:ext>
            </a:extLst>
          </p:cNvPr>
          <p:cNvSpPr/>
          <p:nvPr/>
        </p:nvSpPr>
        <p:spPr>
          <a:xfrm>
            <a:off x="152400" y="1174079"/>
            <a:ext cx="3657600" cy="2834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000" dirty="0" err="1"/>
              <a:t>Memiliki</a:t>
            </a:r>
            <a:r>
              <a:rPr lang="en-ID" sz="2000" dirty="0"/>
              <a:t> Ijazah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perguruan</a:t>
            </a:r>
            <a:r>
              <a:rPr lang="en-ID" sz="2000" dirty="0"/>
              <a:t> </a:t>
            </a:r>
            <a:r>
              <a:rPr lang="en-ID" sz="2000" dirty="0" err="1"/>
              <a:t>tinggi</a:t>
            </a:r>
            <a:r>
              <a:rPr lang="en-ID" sz="2000" dirty="0"/>
              <a:t> yang </a:t>
            </a:r>
            <a:r>
              <a:rPr lang="en-ID" sz="2000" dirty="0" err="1"/>
              <a:t>menyelenggarakan</a:t>
            </a:r>
            <a:r>
              <a:rPr lang="en-ID" sz="2000" dirty="0"/>
              <a:t> </a:t>
            </a:r>
            <a:r>
              <a:rPr lang="en-ID" sz="2000" dirty="0" err="1"/>
              <a:t>pendidikan</a:t>
            </a:r>
            <a:r>
              <a:rPr lang="en-ID" sz="2000" dirty="0"/>
              <a:t> </a:t>
            </a:r>
            <a:r>
              <a:rPr lang="en-ID" sz="2000" dirty="0" err="1"/>
              <a:t>Kebidanan</a:t>
            </a:r>
            <a:r>
              <a:rPr lang="en-ID" sz="2000" dirty="0"/>
              <a:t> </a:t>
            </a:r>
            <a:r>
              <a:rPr lang="en-ID" sz="2000" dirty="0" err="1"/>
              <a:t>sesuai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dirty="0" err="1"/>
              <a:t>ketentuan</a:t>
            </a:r>
            <a:r>
              <a:rPr lang="en-ID" sz="2000" dirty="0"/>
              <a:t> </a:t>
            </a:r>
            <a:r>
              <a:rPr lang="en-ID" sz="2000" dirty="0" err="1"/>
              <a:t>peraturan</a:t>
            </a:r>
            <a:r>
              <a:rPr lang="en-ID" sz="2000" dirty="0"/>
              <a:t> </a:t>
            </a:r>
            <a:r>
              <a:rPr lang="en-ID" sz="2000" dirty="0" err="1"/>
              <a:t>perundangundangan</a:t>
            </a:r>
            <a:r>
              <a:rPr lang="en-ID" sz="2000" dirty="0"/>
              <a:t>;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8EB418F-AD65-7656-C165-17617859D812}"/>
              </a:ext>
            </a:extLst>
          </p:cNvPr>
          <p:cNvSpPr/>
          <p:nvPr/>
        </p:nvSpPr>
        <p:spPr>
          <a:xfrm>
            <a:off x="3891280" y="1255359"/>
            <a:ext cx="3657600" cy="2834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800" dirty="0" err="1"/>
              <a:t>Memiliki</a:t>
            </a:r>
            <a:r>
              <a:rPr lang="en-ID" sz="2800" dirty="0"/>
              <a:t> </a:t>
            </a:r>
            <a:r>
              <a:rPr lang="en-ID" sz="2800" dirty="0" err="1"/>
              <a:t>Sertifikat</a:t>
            </a:r>
            <a:r>
              <a:rPr lang="en-ID" sz="2800" dirty="0"/>
              <a:t> </a:t>
            </a:r>
            <a:r>
              <a:rPr lang="en-ID" sz="2800" dirty="0" err="1"/>
              <a:t>Kompetensi</a:t>
            </a:r>
            <a:r>
              <a:rPr lang="en-ID" sz="2800" dirty="0"/>
              <a:t> </a:t>
            </a:r>
            <a:r>
              <a:rPr lang="en-ID" sz="2800" dirty="0" err="1"/>
              <a:t>atau</a:t>
            </a:r>
            <a:r>
              <a:rPr lang="en-ID" sz="2800" dirty="0"/>
              <a:t> </a:t>
            </a:r>
            <a:r>
              <a:rPr lang="en-ID" sz="2800" dirty="0" err="1"/>
              <a:t>Sertifikat</a:t>
            </a:r>
            <a:r>
              <a:rPr lang="en-ID" sz="2800" dirty="0"/>
              <a:t> </a:t>
            </a:r>
            <a:r>
              <a:rPr lang="en-ID" sz="2800" dirty="0" err="1"/>
              <a:t>Profesi</a:t>
            </a:r>
            <a:r>
              <a:rPr lang="en-ID" sz="2800" dirty="0"/>
              <a:t>;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F82196B-A53A-E4E7-2262-8A22E5512E56}"/>
              </a:ext>
            </a:extLst>
          </p:cNvPr>
          <p:cNvSpPr/>
          <p:nvPr/>
        </p:nvSpPr>
        <p:spPr>
          <a:xfrm>
            <a:off x="7757160" y="1255359"/>
            <a:ext cx="3657600" cy="2834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800" dirty="0" err="1"/>
              <a:t>Memiliki</a:t>
            </a:r>
            <a:r>
              <a:rPr lang="en-ID" sz="2800" dirty="0"/>
              <a:t> </a:t>
            </a:r>
            <a:r>
              <a:rPr lang="en-ID" sz="2800" dirty="0" err="1"/>
              <a:t>surat</a:t>
            </a:r>
            <a:r>
              <a:rPr lang="en-ID" sz="2800" dirty="0"/>
              <a:t> </a:t>
            </a:r>
            <a:r>
              <a:rPr lang="en-ID" sz="2800" dirty="0" err="1"/>
              <a:t>keterangan</a:t>
            </a:r>
            <a:r>
              <a:rPr lang="en-ID" sz="2800" dirty="0"/>
              <a:t> </a:t>
            </a:r>
            <a:r>
              <a:rPr lang="en-ID" sz="2800" dirty="0" err="1"/>
              <a:t>sehat</a:t>
            </a:r>
            <a:r>
              <a:rPr lang="en-ID" sz="2800" dirty="0"/>
              <a:t> </a:t>
            </a:r>
            <a:r>
              <a:rPr lang="en-ID" sz="2800" dirty="0" err="1"/>
              <a:t>fisik</a:t>
            </a:r>
            <a:r>
              <a:rPr lang="en-ID" sz="2800" dirty="0"/>
              <a:t> dan mental</a:t>
            </a:r>
            <a:r>
              <a:rPr lang="en-ID" dirty="0"/>
              <a:t>;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7CC85F-825E-77A7-CB88-CA9E7BC2993E}"/>
              </a:ext>
            </a:extLst>
          </p:cNvPr>
          <p:cNvSpPr/>
          <p:nvPr/>
        </p:nvSpPr>
        <p:spPr>
          <a:xfrm>
            <a:off x="1854200" y="4008719"/>
            <a:ext cx="3657600" cy="2320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surat</a:t>
            </a:r>
            <a:r>
              <a:rPr lang="en-ID" sz="2400" dirty="0"/>
              <a:t> </a:t>
            </a:r>
            <a:r>
              <a:rPr lang="en-ID" sz="2400" dirty="0" err="1"/>
              <a:t>pernyataan</a:t>
            </a:r>
            <a:r>
              <a:rPr lang="en-ID" sz="2400" dirty="0"/>
              <a:t> </a:t>
            </a:r>
            <a:r>
              <a:rPr lang="en-ID" sz="2400" dirty="0" err="1"/>
              <a:t>telah</a:t>
            </a:r>
            <a:r>
              <a:rPr lang="en-ID" sz="2400" dirty="0"/>
              <a:t> </a:t>
            </a:r>
            <a:r>
              <a:rPr lang="en-ID" sz="2400" dirty="0" err="1"/>
              <a:t>mengucapkan</a:t>
            </a:r>
            <a:r>
              <a:rPr lang="en-ID" sz="2400" dirty="0"/>
              <a:t> </a:t>
            </a:r>
            <a:r>
              <a:rPr lang="en-ID" sz="2400" dirty="0" err="1"/>
              <a:t>sumpah</a:t>
            </a:r>
            <a:r>
              <a:rPr lang="en-ID" sz="2400" dirty="0"/>
              <a:t>/</a:t>
            </a:r>
            <a:r>
              <a:rPr lang="en-ID" sz="2400" dirty="0" err="1"/>
              <a:t>janji</a:t>
            </a:r>
            <a:r>
              <a:rPr lang="en-ID" sz="2400" dirty="0"/>
              <a:t> </a:t>
            </a:r>
            <a:r>
              <a:rPr lang="en-ID" sz="2400" dirty="0" err="1"/>
              <a:t>profesi</a:t>
            </a:r>
            <a:r>
              <a:rPr lang="en-ID" sz="2400" dirty="0"/>
              <a:t>;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5D753FE-91DC-6E28-3355-BFF53290D7E8}"/>
              </a:ext>
            </a:extLst>
          </p:cNvPr>
          <p:cNvSpPr/>
          <p:nvPr/>
        </p:nvSpPr>
        <p:spPr>
          <a:xfrm>
            <a:off x="5928360" y="4008718"/>
            <a:ext cx="3657600" cy="23209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400" dirty="0" err="1"/>
              <a:t>Membuat</a:t>
            </a:r>
            <a:r>
              <a:rPr lang="en-ID" sz="2400" dirty="0"/>
              <a:t> </a:t>
            </a:r>
            <a:r>
              <a:rPr lang="en-ID" sz="2400" dirty="0" err="1"/>
              <a:t>pernyataan</a:t>
            </a:r>
            <a:r>
              <a:rPr lang="en-ID" sz="2400" dirty="0"/>
              <a:t> </a:t>
            </a:r>
            <a:r>
              <a:rPr lang="en-ID" sz="2400" dirty="0" err="1"/>
              <a:t>tertulis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mematuhi</a:t>
            </a:r>
            <a:r>
              <a:rPr lang="en-ID" sz="2400" dirty="0"/>
              <a:t> dan </a:t>
            </a:r>
            <a:r>
              <a:rPr lang="en-ID" sz="2400" dirty="0" err="1"/>
              <a:t>melaksanakan</a:t>
            </a:r>
            <a:r>
              <a:rPr lang="en-ID" sz="2400" dirty="0"/>
              <a:t> </a:t>
            </a:r>
            <a:r>
              <a:rPr lang="en-ID" sz="2400" dirty="0" err="1"/>
              <a:t>ketentuan</a:t>
            </a:r>
            <a:r>
              <a:rPr lang="en-ID" sz="2400" dirty="0"/>
              <a:t> </a:t>
            </a:r>
            <a:r>
              <a:rPr lang="en-ID" sz="2400" dirty="0" err="1"/>
              <a:t>etika</a:t>
            </a:r>
            <a:r>
              <a:rPr lang="en-ID" sz="2400" dirty="0"/>
              <a:t> </a:t>
            </a:r>
            <a:r>
              <a:rPr lang="en-ID" sz="2400" dirty="0" err="1"/>
              <a:t>profesi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94575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03F7FC1-0E2B-6E14-BE85-EDA499339E9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9920" y="365125"/>
            <a:ext cx="9042400" cy="595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04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1B3B28E5-4B4A-0221-EBD8-FD2644A040B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3760" y="233680"/>
            <a:ext cx="9641840" cy="59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595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F7503-322F-C45F-BB9A-274E2F39D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457200"/>
            <a:ext cx="4119880" cy="60451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D" dirty="0" err="1"/>
              <a:t>Bidan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 </a:t>
            </a:r>
            <a:r>
              <a:rPr lang="en-ID" dirty="0" err="1"/>
              <a:t>Kebidanan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.</a:t>
            </a:r>
            <a:br>
              <a:rPr lang="en-ID" dirty="0"/>
            </a:br>
            <a:br>
              <a:rPr lang="en-ID" dirty="0"/>
            </a:br>
            <a:r>
              <a:rPr lang="sv-SE" dirty="0"/>
              <a:t>lzin praktik diberikan dalam bentuk SIPB.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85C084-55CA-CD50-4B7E-B7D8EACD0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60" y="284480"/>
            <a:ext cx="5516880" cy="6573519"/>
          </a:xfrm>
        </p:spPr>
      </p:pic>
    </p:spTree>
    <p:extLst>
      <p:ext uri="{BB962C8B-B14F-4D97-AF65-F5344CB8AC3E}">
        <p14:creationId xmlns:p14="http://schemas.microsoft.com/office/powerpoint/2010/main" val="1307603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DE502-4045-6842-A0E8-7E2AA2EB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8DB80-AAE7-2BC4-3E24-9DEC5C8EF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B7E620F2-2950-248B-3A63-5C548E67EA5A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360" y="365125"/>
            <a:ext cx="10886440" cy="61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6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0DE3FC-E7E5-99DF-E8DB-3AB8A4FDF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520" y="1287938"/>
            <a:ext cx="2743200" cy="11557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0E6B109-4815-0469-8763-2DC5540F35E3}"/>
              </a:ext>
            </a:extLst>
          </p:cNvPr>
          <p:cNvSpPr/>
          <p:nvPr/>
        </p:nvSpPr>
        <p:spPr>
          <a:xfrm>
            <a:off x="2087882" y="207644"/>
            <a:ext cx="7589520" cy="9194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PERAN DAN FUNGSI BIDAN</a:t>
            </a:r>
            <a:endParaRPr lang="en-ID" sz="2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D65E4B-1953-F43B-AFE2-ECF3017FD260}"/>
              </a:ext>
            </a:extLst>
          </p:cNvPr>
          <p:cNvSpPr/>
          <p:nvPr/>
        </p:nvSpPr>
        <p:spPr>
          <a:xfrm>
            <a:off x="1524000" y="1503680"/>
            <a:ext cx="2519680" cy="650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PELAKSANA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946385-E1DE-FC25-0FA8-A2BCE8347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520" y="2443638"/>
            <a:ext cx="2743200" cy="11557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7CA6F35-97E8-7201-CAEF-557720CD6E8D}"/>
              </a:ext>
            </a:extLst>
          </p:cNvPr>
          <p:cNvSpPr/>
          <p:nvPr/>
        </p:nvSpPr>
        <p:spPr>
          <a:xfrm>
            <a:off x="1524000" y="2543968"/>
            <a:ext cx="2519680" cy="650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PENGELOLA</a:t>
            </a:r>
            <a:endParaRPr lang="en-I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53CE6A-DE3E-EC37-996C-B47FBE285B08}"/>
              </a:ext>
            </a:extLst>
          </p:cNvPr>
          <p:cNvSpPr/>
          <p:nvPr/>
        </p:nvSpPr>
        <p:spPr>
          <a:xfrm>
            <a:off x="1524000" y="3663793"/>
            <a:ext cx="2519680" cy="650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PENDIDIK</a:t>
            </a:r>
            <a:endParaRPr lang="en-ID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835EB2-7A60-8989-5210-2689F1F002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520" y="3599338"/>
            <a:ext cx="2824480" cy="115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38D97D-7D32-D7C4-E977-5289BAED7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245" y="4755038"/>
            <a:ext cx="2571750" cy="17145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0C9C8D1-BC6C-2B08-EE9C-2DBABC2C895E}"/>
              </a:ext>
            </a:extLst>
          </p:cNvPr>
          <p:cNvSpPr/>
          <p:nvPr/>
        </p:nvSpPr>
        <p:spPr>
          <a:xfrm>
            <a:off x="1524000" y="5029200"/>
            <a:ext cx="2519680" cy="650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PENELITI</a:t>
            </a:r>
            <a:endParaRPr lang="en-ID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8863FB5-CA5E-C8FE-4C6E-538251D3C321}"/>
              </a:ext>
            </a:extLst>
          </p:cNvPr>
          <p:cNvSpPr/>
          <p:nvPr/>
        </p:nvSpPr>
        <p:spPr>
          <a:xfrm>
            <a:off x="4353560" y="1666240"/>
            <a:ext cx="2672080" cy="32512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F79090FD-EFDD-325E-CFD7-BA666BEADA08}"/>
              </a:ext>
            </a:extLst>
          </p:cNvPr>
          <p:cNvSpPr/>
          <p:nvPr/>
        </p:nvSpPr>
        <p:spPr>
          <a:xfrm>
            <a:off x="4353560" y="2818288"/>
            <a:ext cx="2672080" cy="32512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2366A737-297F-A28A-AE38-DFFD6E78F20F}"/>
              </a:ext>
            </a:extLst>
          </p:cNvPr>
          <p:cNvSpPr/>
          <p:nvPr/>
        </p:nvSpPr>
        <p:spPr>
          <a:xfrm>
            <a:off x="4353560" y="3852068"/>
            <a:ext cx="2672080" cy="32512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6DDB78-905D-028E-3BDC-7B7DD7E36AA9}"/>
              </a:ext>
            </a:extLst>
          </p:cNvPr>
          <p:cNvSpPr/>
          <p:nvPr/>
        </p:nvSpPr>
        <p:spPr>
          <a:xfrm>
            <a:off x="4396422" y="5110480"/>
            <a:ext cx="2672080" cy="32512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880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9897E-3D93-7C0C-3FEE-41C58150F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PENGERTIAN ETIKA</a:t>
            </a:r>
            <a:endParaRPr lang="en-ID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D09BE-D70F-7140-500E-E588DBA47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440" y="1844676"/>
            <a:ext cx="10515600" cy="4351338"/>
          </a:xfrm>
        </p:spPr>
        <p:txBody>
          <a:bodyPr>
            <a:normAutofit/>
          </a:bodyPr>
          <a:lstStyle/>
          <a:p>
            <a:pPr marL="19685" marR="299720" indent="0">
              <a:lnSpc>
                <a:spcPct val="120400"/>
              </a:lnSpc>
              <a:spcBef>
                <a:spcPts val="100"/>
              </a:spcBef>
              <a:buNone/>
            </a:pPr>
            <a:r>
              <a:rPr lang="en-ID" sz="2800" dirty="0">
                <a:latin typeface="Times New Roman"/>
                <a:cs typeface="Times New Roman"/>
              </a:rPr>
              <a:t>Etika</a:t>
            </a:r>
            <a:r>
              <a:rPr lang="en-ID" sz="2800" spc="55" dirty="0">
                <a:latin typeface="Times New Roman"/>
                <a:cs typeface="Times New Roman"/>
              </a:rPr>
              <a:t>  		</a:t>
            </a:r>
            <a:r>
              <a:rPr lang="en-ID" sz="2800" spc="-40" dirty="0">
                <a:latin typeface="Times New Roman"/>
                <a:cs typeface="Times New Roman"/>
              </a:rPr>
              <a:t> Yunani 		   </a:t>
            </a:r>
            <a:r>
              <a:rPr lang="en-ID" sz="2800" spc="60" dirty="0">
                <a:latin typeface="Times New Roman"/>
                <a:cs typeface="Times New Roman"/>
              </a:rPr>
              <a:t> "Ethos"</a:t>
            </a:r>
            <a:r>
              <a:rPr lang="en-ID" sz="2800" spc="-10" dirty="0">
                <a:latin typeface="Times New Roman"/>
                <a:cs typeface="Times New Roman"/>
              </a:rPr>
              <a:t> </a:t>
            </a:r>
            <a:endParaRPr lang="en-ID" sz="2800" spc="55" dirty="0">
              <a:latin typeface="Times New Roman"/>
              <a:cs typeface="Times New Roman"/>
            </a:endParaRPr>
          </a:p>
          <a:p>
            <a:pPr marL="19685" marR="299720" indent="0">
              <a:lnSpc>
                <a:spcPct val="120400"/>
              </a:lnSpc>
              <a:spcBef>
                <a:spcPts val="100"/>
              </a:spcBef>
              <a:buNone/>
            </a:pPr>
            <a:r>
              <a:rPr lang="en-ID" sz="2800" dirty="0" err="1">
                <a:latin typeface="Times New Roman"/>
                <a:cs typeface="Times New Roman"/>
              </a:rPr>
              <a:t>kebiasaan-kebiasaan</a:t>
            </a:r>
            <a:r>
              <a:rPr lang="en-ID" sz="2800" spc="16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atau</a:t>
            </a:r>
            <a:r>
              <a:rPr lang="en-ID" sz="2800" spc="14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tingkah</a:t>
            </a:r>
            <a:r>
              <a:rPr lang="en-ID" sz="2800" spc="24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laku</a:t>
            </a:r>
            <a:r>
              <a:rPr lang="en-ID" sz="2800" spc="24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manusia</a:t>
            </a:r>
            <a:endParaRPr lang="en-ID" sz="2800" dirty="0">
              <a:latin typeface="Times New Roman"/>
              <a:cs typeface="Times New Roman"/>
            </a:endParaRPr>
          </a:p>
          <a:p>
            <a:pPr marL="19685" marR="299720" indent="0">
              <a:lnSpc>
                <a:spcPct val="120400"/>
              </a:lnSpc>
              <a:spcBef>
                <a:spcPts val="100"/>
              </a:spcBef>
              <a:buNone/>
            </a:pPr>
            <a:endParaRPr lang="en-ID" sz="2800" dirty="0">
              <a:latin typeface="Times New Roman"/>
              <a:cs typeface="Times New Roman"/>
            </a:endParaRPr>
          </a:p>
          <a:p>
            <a:pPr marL="19685" marR="299720" indent="0">
              <a:lnSpc>
                <a:spcPct val="120400"/>
              </a:lnSpc>
              <a:spcBef>
                <a:spcPts val="100"/>
              </a:spcBef>
              <a:buNone/>
            </a:pPr>
            <a:r>
              <a:rPr lang="en-ID" sz="2800" dirty="0">
                <a:latin typeface="Times New Roman"/>
                <a:cs typeface="Times New Roman"/>
              </a:rPr>
              <a:t>Etika</a:t>
            </a:r>
            <a:r>
              <a:rPr lang="en-ID" sz="2800" spc="55" dirty="0">
                <a:latin typeface="Times New Roman"/>
                <a:cs typeface="Times New Roman"/>
              </a:rPr>
              <a:t>  		</a:t>
            </a:r>
            <a:r>
              <a:rPr lang="en-ID" sz="2800" spc="-40" dirty="0">
                <a:latin typeface="Times New Roman"/>
                <a:cs typeface="Times New Roman"/>
              </a:rPr>
              <a:t> </a:t>
            </a:r>
            <a:r>
              <a:rPr lang="en-ID" spc="-40" dirty="0" err="1">
                <a:latin typeface="Times New Roman"/>
                <a:cs typeface="Times New Roman"/>
              </a:rPr>
              <a:t>Inggris</a:t>
            </a:r>
            <a:r>
              <a:rPr lang="en-ID" sz="2800" spc="-40" dirty="0">
                <a:latin typeface="Times New Roman"/>
                <a:cs typeface="Times New Roman"/>
              </a:rPr>
              <a:t>		   </a:t>
            </a:r>
            <a:r>
              <a:rPr lang="en-ID" sz="2800" spc="60" dirty="0">
                <a:latin typeface="Times New Roman"/>
                <a:cs typeface="Times New Roman"/>
              </a:rPr>
              <a:t> "</a:t>
            </a:r>
            <a:r>
              <a:rPr lang="en-ID" sz="2800" spc="60" dirty="0" err="1">
                <a:latin typeface="Times New Roman"/>
                <a:cs typeface="Times New Roman"/>
              </a:rPr>
              <a:t>Elhis</a:t>
            </a:r>
            <a:r>
              <a:rPr lang="en-ID" sz="2800" spc="60" dirty="0">
                <a:latin typeface="Times New Roman"/>
                <a:cs typeface="Times New Roman"/>
              </a:rPr>
              <a:t>"</a:t>
            </a:r>
            <a:r>
              <a:rPr lang="en-ID" sz="2800" spc="-10" dirty="0">
                <a:latin typeface="Times New Roman"/>
                <a:cs typeface="Times New Roman"/>
              </a:rPr>
              <a:t> </a:t>
            </a:r>
            <a:endParaRPr lang="en-ID" sz="2800" spc="55" dirty="0">
              <a:latin typeface="Times New Roman"/>
              <a:cs typeface="Times New Roman"/>
            </a:endParaRPr>
          </a:p>
          <a:p>
            <a:pPr marL="19685" marR="299720" indent="0">
              <a:lnSpc>
                <a:spcPct val="120400"/>
              </a:lnSpc>
              <a:spcBef>
                <a:spcPts val="100"/>
              </a:spcBef>
              <a:buNone/>
            </a:pPr>
            <a:r>
              <a:rPr lang="en-ID" dirty="0" err="1">
                <a:latin typeface="Times New Roman"/>
                <a:cs typeface="Times New Roman"/>
              </a:rPr>
              <a:t>S</a:t>
            </a:r>
            <a:r>
              <a:rPr lang="en-ID" sz="2800" dirty="0" err="1">
                <a:latin typeface="Times New Roman"/>
                <a:cs typeface="Times New Roman"/>
              </a:rPr>
              <a:t>ebagai</a:t>
            </a:r>
            <a:r>
              <a:rPr lang="en-ID" sz="2800" spc="200" dirty="0">
                <a:latin typeface="Times New Roman"/>
                <a:cs typeface="Times New Roman"/>
              </a:rPr>
              <a:t> </a:t>
            </a:r>
            <a:r>
              <a:rPr lang="en-ID" sz="2800" spc="-10" dirty="0" err="1">
                <a:latin typeface="Times New Roman"/>
                <a:cs typeface="Times New Roman"/>
              </a:rPr>
              <a:t>ukuran</a:t>
            </a:r>
            <a:r>
              <a:rPr lang="en-ID" spc="-1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tingkah</a:t>
            </a:r>
            <a:r>
              <a:rPr lang="en-ID" sz="2800" spc="17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laku</a:t>
            </a:r>
            <a:r>
              <a:rPr lang="en-ID" sz="2800" spc="12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atau</a:t>
            </a:r>
            <a:r>
              <a:rPr lang="en-ID" sz="2800" spc="17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prilaku</a:t>
            </a:r>
            <a:r>
              <a:rPr lang="en-ID" sz="2800" spc="20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manusia</a:t>
            </a:r>
            <a:r>
              <a:rPr lang="en-ID" sz="2800" spc="204" dirty="0">
                <a:latin typeface="Times New Roman"/>
                <a:cs typeface="Times New Roman"/>
              </a:rPr>
              <a:t> </a:t>
            </a:r>
            <a:r>
              <a:rPr lang="en-ID" sz="2800" dirty="0">
                <a:latin typeface="Times New Roman"/>
                <a:cs typeface="Times New Roman"/>
              </a:rPr>
              <a:t>yang</a:t>
            </a:r>
            <a:r>
              <a:rPr lang="en-ID" sz="2800" spc="9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baik</a:t>
            </a:r>
            <a:r>
              <a:rPr lang="en-ID" sz="2800" dirty="0">
                <a:latin typeface="Times New Roman"/>
                <a:cs typeface="Times New Roman"/>
              </a:rPr>
              <a:t>,</a:t>
            </a:r>
            <a:r>
              <a:rPr lang="en-ID" sz="2800" spc="2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yakni</a:t>
            </a:r>
            <a:r>
              <a:rPr lang="en-ID" sz="2800" spc="8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tindakan</a:t>
            </a:r>
            <a:r>
              <a:rPr lang="en-ID" sz="2800" spc="150" dirty="0">
                <a:latin typeface="Times New Roman"/>
                <a:cs typeface="Times New Roman"/>
              </a:rPr>
              <a:t> </a:t>
            </a:r>
            <a:r>
              <a:rPr lang="en-ID" sz="2800" spc="-20" dirty="0">
                <a:latin typeface="Times New Roman"/>
                <a:cs typeface="Times New Roman"/>
              </a:rPr>
              <a:t>yang </a:t>
            </a:r>
            <a:r>
              <a:rPr lang="en-ID" sz="2800" dirty="0" err="1">
                <a:latin typeface="Times New Roman"/>
                <a:cs typeface="Times New Roman"/>
              </a:rPr>
              <a:t>tepat</a:t>
            </a:r>
            <a:r>
              <a:rPr lang="en-ID" sz="2800" dirty="0">
                <a:latin typeface="Times New Roman"/>
                <a:cs typeface="Times New Roman"/>
              </a:rPr>
              <a:t>,</a:t>
            </a:r>
            <a:r>
              <a:rPr lang="en-ID" sz="2800" spc="-45" dirty="0">
                <a:latin typeface="Times New Roman"/>
                <a:cs typeface="Times New Roman"/>
              </a:rPr>
              <a:t> </a:t>
            </a:r>
            <a:r>
              <a:rPr lang="en-ID" sz="2800" dirty="0">
                <a:latin typeface="Times New Roman"/>
                <a:cs typeface="Times New Roman"/>
              </a:rPr>
              <a:t>yang</a:t>
            </a:r>
            <a:r>
              <a:rPr lang="en-ID" sz="2800" spc="114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harus</a:t>
            </a:r>
            <a:r>
              <a:rPr lang="en-ID" sz="2800" spc="5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diLaksanakan</a:t>
            </a:r>
            <a:r>
              <a:rPr lang="en-ID" sz="2800" spc="265" dirty="0">
                <a:latin typeface="Times New Roman"/>
                <a:cs typeface="Times New Roman"/>
              </a:rPr>
              <a:t> </a:t>
            </a:r>
            <a:r>
              <a:rPr lang="en-ID" sz="2800" dirty="0">
                <a:latin typeface="Times New Roman"/>
                <a:cs typeface="Times New Roman"/>
              </a:rPr>
              <a:t>oleh</a:t>
            </a:r>
            <a:r>
              <a:rPr lang="en-ID" sz="2800" spc="210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manusia</a:t>
            </a:r>
            <a:r>
              <a:rPr lang="en-ID" sz="2800" spc="5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sesuai</a:t>
            </a:r>
            <a:r>
              <a:rPr lang="en-ID" sz="2800" spc="145" dirty="0">
                <a:latin typeface="Times New Roman"/>
                <a:cs typeface="Times New Roman"/>
              </a:rPr>
              <a:t> </a:t>
            </a:r>
            <a:r>
              <a:rPr lang="en-ID" sz="2800" dirty="0" err="1">
                <a:latin typeface="Times New Roman"/>
                <a:cs typeface="Times New Roman"/>
              </a:rPr>
              <a:t>dengan</a:t>
            </a:r>
            <a:r>
              <a:rPr lang="en-ID" sz="2800" spc="150" dirty="0">
                <a:latin typeface="Times New Roman"/>
                <a:cs typeface="Times New Roman"/>
              </a:rPr>
              <a:t> </a:t>
            </a:r>
            <a:r>
              <a:rPr lang="en-ID" sz="2800" spc="-10" dirty="0">
                <a:latin typeface="Times New Roman"/>
                <a:cs typeface="Times New Roman"/>
              </a:rPr>
              <a:t>MORAL</a:t>
            </a:r>
            <a:endParaRPr lang="en-ID" sz="2800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ID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1C06D07-6667-B614-4344-4DAAFE843B6C}"/>
              </a:ext>
            </a:extLst>
          </p:cNvPr>
          <p:cNvSpPr/>
          <p:nvPr/>
        </p:nvSpPr>
        <p:spPr>
          <a:xfrm>
            <a:off x="2411730" y="2062480"/>
            <a:ext cx="1584960" cy="2174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C66AF4F-12C7-0AFC-02F9-A82BC654F360}"/>
              </a:ext>
            </a:extLst>
          </p:cNvPr>
          <p:cNvSpPr/>
          <p:nvPr/>
        </p:nvSpPr>
        <p:spPr>
          <a:xfrm>
            <a:off x="5514340" y="2062480"/>
            <a:ext cx="1584960" cy="2174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2E816C7F-8DAD-A3AC-ECAB-28C100EE7A48}"/>
              </a:ext>
            </a:extLst>
          </p:cNvPr>
          <p:cNvSpPr/>
          <p:nvPr/>
        </p:nvSpPr>
        <p:spPr>
          <a:xfrm>
            <a:off x="555625" y="2062480"/>
            <a:ext cx="924560" cy="77517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0D0DE49-F794-31B6-3D9C-58B8454E49F3}"/>
              </a:ext>
            </a:extLst>
          </p:cNvPr>
          <p:cNvSpPr/>
          <p:nvPr/>
        </p:nvSpPr>
        <p:spPr>
          <a:xfrm>
            <a:off x="2564130" y="3539967"/>
            <a:ext cx="1584960" cy="2174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59268A3-6B77-4365-CA22-CBCE118F77CD}"/>
              </a:ext>
            </a:extLst>
          </p:cNvPr>
          <p:cNvSpPr/>
          <p:nvPr/>
        </p:nvSpPr>
        <p:spPr>
          <a:xfrm>
            <a:off x="5699125" y="3648711"/>
            <a:ext cx="1584960" cy="2174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DCCADAF4-E015-CA96-E8E6-31A403169AA9}"/>
              </a:ext>
            </a:extLst>
          </p:cNvPr>
          <p:cNvSpPr/>
          <p:nvPr/>
        </p:nvSpPr>
        <p:spPr>
          <a:xfrm>
            <a:off x="616585" y="3648711"/>
            <a:ext cx="924560" cy="77517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40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F0DF9-31C1-EB30-2604-4307ABA4E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720" y="467360"/>
            <a:ext cx="7625080" cy="62687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yang </a:t>
            </a:r>
            <a:r>
              <a:rPr lang="en-ID" dirty="0" err="1"/>
              <a:t>dilakukan</a:t>
            </a:r>
            <a:r>
              <a:rPr lang="en-ID" dirty="0"/>
              <a:t> oleh </a:t>
            </a:r>
            <a:r>
              <a:rPr lang="en-ID" dirty="0" err="1"/>
              <a:t>bidan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kewenangan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</a:t>
            </a:r>
            <a:r>
              <a:rPr lang="en-ID" dirty="0" err="1"/>
              <a:t>praktiknya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dan </a:t>
            </a:r>
            <a:r>
              <a:rPr lang="en-ID" dirty="0" err="1"/>
              <a:t>kiat</a:t>
            </a:r>
            <a:r>
              <a:rPr lang="en-ID" dirty="0"/>
              <a:t> </a:t>
            </a:r>
            <a:r>
              <a:rPr lang="en-ID" dirty="0" err="1"/>
              <a:t>kebidanan</a:t>
            </a:r>
            <a:r>
              <a:rPr lang="en-ID" dirty="0"/>
              <a:t>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:</a:t>
            </a:r>
          </a:p>
          <a:p>
            <a:pPr marL="514350" indent="-514350" algn="just">
              <a:buAutoNum type="alphaLcPeriod"/>
            </a:pPr>
            <a:r>
              <a:rPr lang="en-ID" dirty="0"/>
              <a:t>Sosial, </a:t>
            </a:r>
            <a:r>
              <a:rPr lang="en-ID" dirty="0" err="1"/>
              <a:t>budaya</a:t>
            </a:r>
            <a:endParaRPr lang="en-ID" dirty="0"/>
          </a:p>
          <a:p>
            <a:pPr marL="514350" indent="-514350" algn="just">
              <a:buAutoNum type="alphaLcPeriod"/>
            </a:pPr>
            <a:r>
              <a:rPr lang="en-ID" dirty="0" err="1"/>
              <a:t>Psikologis</a:t>
            </a:r>
            <a:r>
              <a:rPr lang="en-ID" dirty="0"/>
              <a:t>, </a:t>
            </a:r>
            <a:r>
              <a:rPr lang="en-ID" dirty="0" err="1"/>
              <a:t>emosional</a:t>
            </a:r>
            <a:endParaRPr lang="en-ID" dirty="0"/>
          </a:p>
          <a:p>
            <a:pPr marL="514350" indent="-514350" algn="just">
              <a:buAutoNum type="alphaLcPeriod"/>
            </a:pPr>
            <a:r>
              <a:rPr lang="en-ID" dirty="0"/>
              <a:t>Spiritual</a:t>
            </a:r>
          </a:p>
          <a:p>
            <a:pPr marL="514350" indent="-514350" algn="just">
              <a:buAutoNum type="alphaLcPeriod"/>
            </a:pPr>
            <a:r>
              <a:rPr lang="en-ID" dirty="0" err="1"/>
              <a:t>Fisik</a:t>
            </a:r>
            <a:endParaRPr lang="en-ID" dirty="0"/>
          </a:p>
          <a:p>
            <a:pPr marL="514350" indent="-514350" algn="just">
              <a:buAutoNum type="alphaLcPeriod"/>
            </a:pPr>
            <a:r>
              <a:rPr lang="en-ID" dirty="0"/>
              <a:t>Etika </a:t>
            </a:r>
          </a:p>
          <a:p>
            <a:pPr marL="514350" indent="-514350" algn="just">
              <a:buAutoNum type="alphaLcPeriod"/>
            </a:pPr>
            <a:r>
              <a:rPr lang="en-ID" dirty="0"/>
              <a:t>Kode </a:t>
            </a:r>
            <a:r>
              <a:rPr lang="en-ID" dirty="0" err="1"/>
              <a:t>etik</a:t>
            </a:r>
            <a:r>
              <a:rPr lang="en-ID" dirty="0"/>
              <a:t> </a:t>
            </a:r>
          </a:p>
          <a:p>
            <a:pPr marL="514350" indent="-514350" algn="just">
              <a:buAutoNum type="alphaLcPeriod"/>
            </a:pPr>
            <a:r>
              <a:rPr lang="en-ID" dirty="0"/>
              <a:t>Serta </a:t>
            </a:r>
            <a:r>
              <a:rPr lang="en-ID" dirty="0" err="1"/>
              <a:t>hubungan</a:t>
            </a:r>
            <a:r>
              <a:rPr lang="en-ID" dirty="0"/>
              <a:t> interpersonal dan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kemitraan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dan </a:t>
            </a:r>
            <a:r>
              <a:rPr lang="en-ID" dirty="0" err="1"/>
              <a:t>mengutamakan</a:t>
            </a:r>
            <a:r>
              <a:rPr lang="en-ID" dirty="0"/>
              <a:t> </a:t>
            </a:r>
            <a:r>
              <a:rPr lang="en-ID" dirty="0" err="1"/>
              <a:t>keamanan</a:t>
            </a:r>
            <a:r>
              <a:rPr lang="en-ID" dirty="0"/>
              <a:t> </a:t>
            </a:r>
            <a:r>
              <a:rPr lang="en-ID" dirty="0" err="1"/>
              <a:t>ibu</a:t>
            </a:r>
            <a:r>
              <a:rPr lang="en-ID" dirty="0"/>
              <a:t>, </a:t>
            </a:r>
            <a:r>
              <a:rPr lang="en-ID" dirty="0" err="1"/>
              <a:t>janin</a:t>
            </a:r>
            <a:r>
              <a:rPr lang="en-ID" dirty="0"/>
              <a:t>/</a:t>
            </a:r>
            <a:r>
              <a:rPr lang="en-ID" dirty="0" err="1"/>
              <a:t>bayi</a:t>
            </a:r>
            <a:r>
              <a:rPr lang="en-ID" dirty="0"/>
              <a:t> dan </a:t>
            </a:r>
            <a:r>
              <a:rPr lang="en-ID" dirty="0" err="1"/>
              <a:t>penolong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kepuasan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dan </a:t>
            </a:r>
            <a:r>
              <a:rPr lang="en-ID" dirty="0" err="1"/>
              <a:t>keluarganya</a:t>
            </a:r>
            <a:r>
              <a:rPr lang="en-ID" dirty="0"/>
              <a:t>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8CC454-02FE-C2AF-82E9-D3AEA0004363}"/>
              </a:ext>
            </a:extLst>
          </p:cNvPr>
          <p:cNvSpPr/>
          <p:nvPr/>
        </p:nvSpPr>
        <p:spPr>
          <a:xfrm>
            <a:off x="619760" y="2062480"/>
            <a:ext cx="2001520" cy="18186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ETIKA KEBIDNAN</a:t>
            </a:r>
            <a:endParaRPr lang="en-ID" sz="3200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86549AA-5064-4021-BFBB-36C5AAB884D3}"/>
              </a:ext>
            </a:extLst>
          </p:cNvPr>
          <p:cNvSpPr/>
          <p:nvPr/>
        </p:nvSpPr>
        <p:spPr>
          <a:xfrm>
            <a:off x="2621280" y="2733040"/>
            <a:ext cx="802640" cy="4572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5408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323EC-0290-7BF9-3C83-63BA411C8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760" y="436879"/>
            <a:ext cx="5440680" cy="48831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KODE ETIK BIDAN</a:t>
            </a:r>
            <a:endParaRPr lang="en-ID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73B01C9-BAE3-908C-2BAC-3ED931495C78}"/>
              </a:ext>
            </a:extLst>
          </p:cNvPr>
          <p:cNvSpPr/>
          <p:nvPr/>
        </p:nvSpPr>
        <p:spPr>
          <a:xfrm>
            <a:off x="5106848" y="2841315"/>
            <a:ext cx="2428240" cy="150367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BIDAN</a:t>
            </a:r>
            <a:endParaRPr lang="en-ID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EE92C31-D6F8-3083-F9FD-05AA181D5F88}"/>
              </a:ext>
            </a:extLst>
          </p:cNvPr>
          <p:cNvSpPr/>
          <p:nvPr/>
        </p:nvSpPr>
        <p:spPr>
          <a:xfrm>
            <a:off x="1137920" y="1097280"/>
            <a:ext cx="2479040" cy="1503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1. </a:t>
            </a:r>
            <a:r>
              <a:rPr lang="en-US" sz="3600" dirty="0" err="1"/>
              <a:t>Klien</a:t>
            </a:r>
            <a:endParaRPr lang="en-ID" sz="36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628BFAB-567E-1BB4-CD5C-448FF5408DF2}"/>
              </a:ext>
            </a:extLst>
          </p:cNvPr>
          <p:cNvSpPr/>
          <p:nvPr/>
        </p:nvSpPr>
        <p:spPr>
          <a:xfrm>
            <a:off x="965200" y="2951481"/>
            <a:ext cx="2651760" cy="150367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2. </a:t>
            </a:r>
            <a:r>
              <a:rPr lang="en-US" sz="2800" dirty="0" err="1"/>
              <a:t>Tugasnya</a:t>
            </a:r>
            <a:endParaRPr lang="en-ID" sz="28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AC7AC1-7D54-4476-FF84-1E854966537D}"/>
              </a:ext>
            </a:extLst>
          </p:cNvPr>
          <p:cNvSpPr/>
          <p:nvPr/>
        </p:nvSpPr>
        <p:spPr>
          <a:xfrm>
            <a:off x="1056640" y="4942840"/>
            <a:ext cx="2829560" cy="163575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3. </a:t>
            </a:r>
            <a:r>
              <a:rPr lang="en-US" sz="3200" dirty="0" err="1"/>
              <a:t>Sejawat</a:t>
            </a:r>
            <a:endParaRPr lang="en-ID" sz="32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F8D1D7C-A26A-B7B6-63BB-D6FBC5BA7AEF}"/>
              </a:ext>
            </a:extLst>
          </p:cNvPr>
          <p:cNvSpPr/>
          <p:nvPr/>
        </p:nvSpPr>
        <p:spPr>
          <a:xfrm>
            <a:off x="8503920" y="1239519"/>
            <a:ext cx="3048000" cy="1503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4. </a:t>
            </a:r>
            <a:r>
              <a:rPr lang="en-US" sz="2800" dirty="0" err="1"/>
              <a:t>Profesinya</a:t>
            </a:r>
            <a:endParaRPr lang="en-ID" sz="28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213FC-C782-CDCF-8D9B-2C1D7DDC7AB2}"/>
              </a:ext>
            </a:extLst>
          </p:cNvPr>
          <p:cNvSpPr/>
          <p:nvPr/>
        </p:nvSpPr>
        <p:spPr>
          <a:xfrm>
            <a:off x="8956396" y="3057524"/>
            <a:ext cx="3106420" cy="151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5. </a:t>
            </a:r>
            <a:r>
              <a:rPr lang="en-US" sz="3200" dirty="0" err="1"/>
              <a:t>Diri</a:t>
            </a:r>
            <a:r>
              <a:rPr lang="en-US" sz="3200" dirty="0"/>
              <a:t> </a:t>
            </a:r>
            <a:r>
              <a:rPr lang="en-US" sz="3200" dirty="0" err="1"/>
              <a:t>Sendiri</a:t>
            </a:r>
            <a:endParaRPr lang="en-ID" sz="32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4EAFA4-4171-D911-17E3-5C867F778CC6}"/>
              </a:ext>
            </a:extLst>
          </p:cNvPr>
          <p:cNvSpPr/>
          <p:nvPr/>
        </p:nvSpPr>
        <p:spPr>
          <a:xfrm>
            <a:off x="8422640" y="5527042"/>
            <a:ext cx="3510280" cy="11582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6. </a:t>
            </a:r>
            <a:r>
              <a:rPr lang="en-US" sz="2400" dirty="0" err="1"/>
              <a:t>Bangsa</a:t>
            </a:r>
            <a:r>
              <a:rPr lang="en-US" sz="2400" dirty="0"/>
              <a:t> dan Negara </a:t>
            </a:r>
            <a:endParaRPr lang="en-ID" sz="2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41A3DC1-17A8-4C9D-09EC-6AE839D9D1B9}"/>
              </a:ext>
            </a:extLst>
          </p:cNvPr>
          <p:cNvSpPr/>
          <p:nvPr/>
        </p:nvSpPr>
        <p:spPr>
          <a:xfrm>
            <a:off x="4691380" y="5163822"/>
            <a:ext cx="2926080" cy="1884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7. </a:t>
            </a:r>
            <a:r>
              <a:rPr lang="en-US" sz="3200" dirty="0" err="1"/>
              <a:t>Penutup</a:t>
            </a:r>
            <a:endParaRPr lang="en-ID" sz="3200" dirty="0"/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6244F4C6-5261-7B00-8E35-95FD5219B9A7}"/>
              </a:ext>
            </a:extLst>
          </p:cNvPr>
          <p:cNvSpPr/>
          <p:nvPr/>
        </p:nvSpPr>
        <p:spPr>
          <a:xfrm>
            <a:off x="3616960" y="3395984"/>
            <a:ext cx="1351280" cy="3962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15B720D6-1522-AEB6-E263-D5F5190E6888}"/>
              </a:ext>
            </a:extLst>
          </p:cNvPr>
          <p:cNvSpPr/>
          <p:nvPr/>
        </p:nvSpPr>
        <p:spPr>
          <a:xfrm rot="1716987">
            <a:off x="3886200" y="2569213"/>
            <a:ext cx="1351280" cy="3962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723EC3FD-29D8-E9B2-5377-4ACF6AD1A527}"/>
              </a:ext>
            </a:extLst>
          </p:cNvPr>
          <p:cNvSpPr/>
          <p:nvPr/>
        </p:nvSpPr>
        <p:spPr>
          <a:xfrm rot="5400000">
            <a:off x="5590540" y="1793239"/>
            <a:ext cx="1351280" cy="3962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61CA004E-9973-7CFD-352F-9C990E5E9484}"/>
              </a:ext>
            </a:extLst>
          </p:cNvPr>
          <p:cNvSpPr/>
          <p:nvPr/>
        </p:nvSpPr>
        <p:spPr>
          <a:xfrm rot="8429872">
            <a:off x="7361270" y="2534875"/>
            <a:ext cx="1351280" cy="3962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1460A0A9-08C3-7852-27EA-475FB593638E}"/>
              </a:ext>
            </a:extLst>
          </p:cNvPr>
          <p:cNvSpPr/>
          <p:nvPr/>
        </p:nvSpPr>
        <p:spPr>
          <a:xfrm rot="10800000">
            <a:off x="7570102" y="3562027"/>
            <a:ext cx="1351280" cy="3962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Arrow: Left-Right 17">
            <a:extLst>
              <a:ext uri="{FF2B5EF4-FFF2-40B4-BE49-F238E27FC236}">
                <a16:creationId xmlns:a16="http://schemas.microsoft.com/office/drawing/2014/main" id="{F4F59E39-156A-6C07-6857-48A5C69FE505}"/>
              </a:ext>
            </a:extLst>
          </p:cNvPr>
          <p:cNvSpPr/>
          <p:nvPr/>
        </p:nvSpPr>
        <p:spPr>
          <a:xfrm rot="12983748">
            <a:off x="7237998" y="4496724"/>
            <a:ext cx="1351280" cy="3962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Arrow: Left-Right 18">
            <a:extLst>
              <a:ext uri="{FF2B5EF4-FFF2-40B4-BE49-F238E27FC236}">
                <a16:creationId xmlns:a16="http://schemas.microsoft.com/office/drawing/2014/main" id="{F6E5C9D3-7646-4E6A-49B6-C4EE94C84B97}"/>
              </a:ext>
            </a:extLst>
          </p:cNvPr>
          <p:cNvSpPr/>
          <p:nvPr/>
        </p:nvSpPr>
        <p:spPr>
          <a:xfrm rot="16200000">
            <a:off x="5889179" y="4560005"/>
            <a:ext cx="810638" cy="396996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9215F04F-8002-8AC9-4A1A-128759F79E4F}"/>
              </a:ext>
            </a:extLst>
          </p:cNvPr>
          <p:cNvSpPr/>
          <p:nvPr/>
        </p:nvSpPr>
        <p:spPr>
          <a:xfrm rot="20311632">
            <a:off x="3872928" y="4438324"/>
            <a:ext cx="1351280" cy="39624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470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D70A9B-3B58-9A28-418A-06E697D97C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08"/>
          <a:stretch/>
        </p:blipFill>
        <p:spPr>
          <a:xfrm>
            <a:off x="812800" y="0"/>
            <a:ext cx="11064240" cy="71018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826590-9851-A6AC-93C8-911BDAB4B89E}"/>
              </a:ext>
            </a:extLst>
          </p:cNvPr>
          <p:cNvSpPr/>
          <p:nvPr/>
        </p:nvSpPr>
        <p:spPr>
          <a:xfrm>
            <a:off x="2560320" y="3515360"/>
            <a:ext cx="7569200" cy="10363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TERIMA KASIH</a:t>
            </a:r>
            <a:endParaRPr lang="en-ID" sz="4000" dirty="0"/>
          </a:p>
        </p:txBody>
      </p:sp>
    </p:spTree>
    <p:extLst>
      <p:ext uri="{BB962C8B-B14F-4D97-AF65-F5344CB8AC3E}">
        <p14:creationId xmlns:p14="http://schemas.microsoft.com/office/powerpoint/2010/main" val="1209379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399</Words>
  <Application>Microsoft Office PowerPoint</Application>
  <PresentationFormat>Widescreen</PresentationFormat>
  <Paragraphs>61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Times New Roman</vt:lpstr>
      <vt:lpstr>Office Theme</vt:lpstr>
      <vt:lpstr>ETIKA PROFESI DAN REGULASI DALAM PELAYANAN KEBIDANAN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Bidan yang akan menjalankan Praktik Kebidanan wajib memiliki izin praktik.  lzin praktik diberikan dalam bentuk SIPB.</vt:lpstr>
      <vt:lpstr>PowerPoint Presentation</vt:lpstr>
      <vt:lpstr>PowerPoint Presentation</vt:lpstr>
      <vt:lpstr>PENGERTIAN ETIKA</vt:lpstr>
      <vt:lpstr>PowerPoint Presentation</vt:lpstr>
      <vt:lpstr>KODE ETIK BIDAN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PROFESI DAN REGULASI DALAM PELAYANAN KEBIDANAN</dc:title>
  <dc:creator>IDEAPAD SLIM 3</dc:creator>
  <cp:lastModifiedBy>IDEAPAD SLIM 3</cp:lastModifiedBy>
  <cp:revision>6</cp:revision>
  <dcterms:created xsi:type="dcterms:W3CDTF">2024-03-26T08:31:42Z</dcterms:created>
  <dcterms:modified xsi:type="dcterms:W3CDTF">2024-03-27T09:25:44Z</dcterms:modified>
</cp:coreProperties>
</file>